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328" r:id="rId4"/>
    <p:sldId id="262" r:id="rId5"/>
    <p:sldId id="298" r:id="rId6"/>
    <p:sldId id="266" r:id="rId7"/>
    <p:sldId id="265" r:id="rId8"/>
    <p:sldId id="327" r:id="rId9"/>
    <p:sldId id="287" r:id="rId10"/>
    <p:sldId id="330" r:id="rId11"/>
    <p:sldId id="289" r:id="rId12"/>
    <p:sldId id="339" r:id="rId13"/>
    <p:sldId id="320" r:id="rId14"/>
    <p:sldId id="331" r:id="rId15"/>
    <p:sldId id="332" r:id="rId16"/>
    <p:sldId id="325" r:id="rId17"/>
    <p:sldId id="333" r:id="rId18"/>
    <p:sldId id="336" r:id="rId19"/>
    <p:sldId id="337" r:id="rId20"/>
    <p:sldId id="308" r:id="rId21"/>
    <p:sldId id="310" r:id="rId22"/>
    <p:sldId id="335" r:id="rId23"/>
    <p:sldId id="304" r:id="rId24"/>
    <p:sldId id="312" r:id="rId25"/>
    <p:sldId id="319" r:id="rId26"/>
    <p:sldId id="296" r:id="rId27"/>
    <p:sldId id="297" r:id="rId28"/>
    <p:sldId id="299" r:id="rId29"/>
    <p:sldId id="338" r:id="rId30"/>
    <p:sldId id="324" r:id="rId31"/>
  </p:sldIdLst>
  <p:sldSz cx="12192000" cy="6858000"/>
  <p:notesSz cx="6888163" cy="100203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A808"/>
    <a:srgbClr val="0000FF"/>
    <a:srgbClr val="313D4D"/>
    <a:srgbClr val="F84420"/>
    <a:srgbClr val="552D41"/>
    <a:srgbClr val="F820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9" autoAdjust="0"/>
    <p:restoredTop sz="86371" autoAdjust="0"/>
  </p:normalViewPr>
  <p:slideViewPr>
    <p:cSldViewPr snapToGrid="0">
      <p:cViewPr varScale="1">
        <p:scale>
          <a:sx n="42" d="100"/>
          <a:sy n="42" d="100"/>
        </p:scale>
        <p:origin x="-35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4386758-59A1-4FFD-87B9-72F4A2F318E4}" type="datetimeFigureOut">
              <a:rPr lang="nl-NL" smtClean="0"/>
              <a:pPr/>
              <a:t>14-10-2013</a:t>
            </a:fld>
            <a:endParaRPr lang="nl-NL"/>
          </a:p>
        </p:txBody>
      </p:sp>
      <p:sp>
        <p:nvSpPr>
          <p:cNvPr id="4" name="Tijdelijke aanduiding voor voettekst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C2A3795C-429E-45FD-A5BD-0BCAE96F341A}" type="slidenum">
              <a:rPr lang="nl-NL" smtClean="0"/>
              <a:pPr/>
              <a:t>‹#›</a:t>
            </a:fld>
            <a:endParaRPr lang="nl-NL"/>
          </a:p>
        </p:txBody>
      </p:sp>
    </p:spTree>
    <p:extLst>
      <p:ext uri="{BB962C8B-B14F-4D97-AF65-F5344CB8AC3E}">
        <p14:creationId xmlns:p14="http://schemas.microsoft.com/office/powerpoint/2010/main" xmlns="" val="4141978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3238"/>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nl-NL"/>
          </a:p>
        </p:txBody>
      </p:sp>
      <p:sp>
        <p:nvSpPr>
          <p:cNvPr id="3" name="Tijdelijke aanduiding voor datum 2"/>
          <p:cNvSpPr>
            <a:spLocks noGrp="1"/>
          </p:cNvSpPr>
          <p:nvPr>
            <p:ph type="dt" idx="1"/>
          </p:nvPr>
        </p:nvSpPr>
        <p:spPr>
          <a:xfrm>
            <a:off x="3902075" y="0"/>
            <a:ext cx="2984500" cy="503238"/>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A7EE4820-3C29-4591-90E1-7CAB2C5B28ED}" type="datetimeFigureOut">
              <a:rPr lang="nl-NL"/>
              <a:pPr>
                <a:defRPr/>
              </a:pPr>
              <a:t>14-10-2013</a:t>
            </a:fld>
            <a:endParaRPr lang="nl-NL"/>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pPr lvl="0"/>
            <a:endParaRPr lang="nl-NL" noProof="0"/>
          </a:p>
        </p:txBody>
      </p:sp>
      <p:sp>
        <p:nvSpPr>
          <p:cNvPr id="5" name="Tijdelijke aanduiding voor notities 4"/>
          <p:cNvSpPr>
            <a:spLocks noGrp="1"/>
          </p:cNvSpPr>
          <p:nvPr>
            <p:ph type="body" sz="quarter" idx="3"/>
          </p:nvPr>
        </p:nvSpPr>
        <p:spPr>
          <a:xfrm>
            <a:off x="688975" y="4822825"/>
            <a:ext cx="5510213" cy="3944938"/>
          </a:xfrm>
          <a:prstGeom prst="rect">
            <a:avLst/>
          </a:prstGeom>
        </p:spPr>
        <p:txBody>
          <a:bodyPr vert="horz" lIns="96616" tIns="48308" rIns="96616" bIns="48308"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517063"/>
            <a:ext cx="2984500" cy="503237"/>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902075" y="9517063"/>
            <a:ext cx="2984500" cy="503237"/>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13EC39D6-B84F-4D01-819C-7311F2AF0D2C}" type="slidenum">
              <a:rPr lang="nl-NL"/>
              <a:pPr>
                <a:defRPr/>
              </a:pPr>
              <a:t>‹#›</a:t>
            </a:fld>
            <a:endParaRPr lang="nl-NL"/>
          </a:p>
        </p:txBody>
      </p:sp>
    </p:spTree>
    <p:extLst>
      <p:ext uri="{BB962C8B-B14F-4D97-AF65-F5344CB8AC3E}">
        <p14:creationId xmlns:p14="http://schemas.microsoft.com/office/powerpoint/2010/main" xmlns="" val="3953370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13EC39D6-B84F-4D01-819C-7311F2AF0D2C}" type="slidenum">
              <a:rPr lang="nl-NL" smtClean="0"/>
              <a:pPr>
                <a:defRPr/>
              </a:pPr>
              <a:t>3</a:t>
            </a:fld>
            <a:endParaRPr lang="nl-NL"/>
          </a:p>
        </p:txBody>
      </p:sp>
    </p:spTree>
    <p:extLst>
      <p:ext uri="{BB962C8B-B14F-4D97-AF65-F5344CB8AC3E}">
        <p14:creationId xmlns:p14="http://schemas.microsoft.com/office/powerpoint/2010/main" xmlns="" val="231216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xfrm>
            <a:off x="311150" y="866775"/>
            <a:ext cx="6269038" cy="3527425"/>
          </a:xfrm>
          <a:noFill/>
          <a:ln>
            <a:solidFill>
              <a:srgbClr val="000000"/>
            </a:solidFill>
            <a:miter lim="800000"/>
            <a:headEnd/>
            <a:tailEnd/>
          </a:ln>
        </p:spPr>
      </p:sp>
      <p:sp>
        <p:nvSpPr>
          <p:cNvPr id="83970" name="Rectangle 3"/>
          <p:cNvSpPr>
            <a:spLocks noGrp="1"/>
          </p:cNvSpPr>
          <p:nvPr>
            <p:ph type="body" idx="1"/>
          </p:nvPr>
        </p:nvSpPr>
        <p:spPr bwMode="auto">
          <a:xfrm>
            <a:off x="917575" y="4762500"/>
            <a:ext cx="5053013" cy="4506913"/>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70523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dirty="0" smtClean="0"/>
          </a:p>
        </p:txBody>
      </p:sp>
      <p:sp>
        <p:nvSpPr>
          <p:cNvPr id="39940" name="Tijdelijke aanduiding voor dianumm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9CB220-7A73-4F56-AF19-B0D96D698C9D}" type="slidenum">
              <a:rPr lang="nl-NL">
                <a:latin typeface="Calibri" panose="020F0502020204030204" pitchFamily="34" charset="0"/>
              </a:rPr>
              <a:pPr eaLnBrk="1" hangingPunct="1"/>
              <a:t>29</a:t>
            </a:fld>
            <a:endParaRPr lang="nl-NL">
              <a:latin typeface="Calibri" panose="020F0502020204030204" pitchFamily="34" charset="0"/>
            </a:endParaRPr>
          </a:p>
        </p:txBody>
      </p:sp>
    </p:spTree>
    <p:extLst>
      <p:ext uri="{BB962C8B-B14F-4D97-AF65-F5344CB8AC3E}">
        <p14:creationId xmlns:p14="http://schemas.microsoft.com/office/powerpoint/2010/main" xmlns="" val="359426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EE1284-7A59-4BC9-AF08-53B975717882}" type="slidenum">
              <a:rPr lang="en-GB" smtClean="0">
                <a:latin typeface="Arial" charset="0"/>
                <a:cs typeface="Arial" charset="0"/>
              </a:rPr>
              <a:pPr fontAlgn="base">
                <a:spcBef>
                  <a:spcPct val="0"/>
                </a:spcBef>
                <a:spcAft>
                  <a:spcPct val="0"/>
                </a:spcAft>
              </a:pPr>
              <a:t>9</a:t>
            </a:fld>
            <a:endParaRPr lang="en-GB" smtClean="0">
              <a:latin typeface="Arial" charset="0"/>
              <a:cs typeface="Arial"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Namen, Wissen, Natur und Eigenschaft, Verstand, Erzeugung deren Eigenschaften, Wissenschaft, Tracht der Kleidung, Untügent, Lieben, Krankheiten, Ihr Land, Krigs Tugende, Gottesdienst, Namen für Ihren Herren, Haben Überfluss, Ihr Zeit Vertreiben, Vergleichung mit denedn Thiren, Ihr Lebens Ende</a:t>
            </a:r>
          </a:p>
          <a:p>
            <a:pPr eaLnBrk="1" hangingPunct="1">
              <a:spcBef>
                <a:spcPct val="0"/>
              </a:spcBef>
            </a:pPr>
            <a:r>
              <a:rPr lang="nl-NL" smtClean="0"/>
              <a:t>Spanier, Fransoss, Italisch, Teutscher, Engerlander, Schwöth, Polack, Unger, Muskawith, Tirk oder Griech</a:t>
            </a:r>
            <a:endParaRPr lang="en-GB" smtClean="0"/>
          </a:p>
          <a:p>
            <a:pPr eaLnBrk="1" hangingPunct="1">
              <a:spcBef>
                <a:spcPct val="0"/>
              </a:spcBef>
            </a:pPr>
            <a:endParaRPr lang="en-GB" smtClean="0"/>
          </a:p>
        </p:txBody>
      </p:sp>
    </p:spTree>
    <p:extLst>
      <p:ext uri="{BB962C8B-B14F-4D97-AF65-F5344CB8AC3E}">
        <p14:creationId xmlns:p14="http://schemas.microsoft.com/office/powerpoint/2010/main" xmlns="" val="373534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smtClean="0"/>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379C2FF-B562-485E-B24F-5B743D1096D2}" type="slidenum">
              <a:rPr lang="nl-NL"/>
              <a:pPr/>
              <a:t>15</a:t>
            </a:fld>
            <a:endParaRPr lang="nl-NL"/>
          </a:p>
        </p:txBody>
      </p:sp>
    </p:spTree>
    <p:extLst>
      <p:ext uri="{BB962C8B-B14F-4D97-AF65-F5344CB8AC3E}">
        <p14:creationId xmlns:p14="http://schemas.microsoft.com/office/powerpoint/2010/main" xmlns="" val="251814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xfrm>
            <a:off x="309563" y="868363"/>
            <a:ext cx="6270625" cy="3527425"/>
          </a:xfrm>
          <a:noFill/>
          <a:ln>
            <a:solidFill>
              <a:srgbClr val="000000"/>
            </a:solidFill>
            <a:miter lim="800000"/>
            <a:headEnd/>
            <a:tailEnd/>
          </a:ln>
        </p:spPr>
      </p:sp>
      <p:sp>
        <p:nvSpPr>
          <p:cNvPr id="147458" name="Rectangle 3"/>
          <p:cNvSpPr>
            <a:spLocks noGrp="1"/>
          </p:cNvSpPr>
          <p:nvPr>
            <p:ph type="body" idx="1"/>
          </p:nvPr>
        </p:nvSpPr>
        <p:spPr bwMode="auto">
          <a:xfrm>
            <a:off x="919163" y="4759325"/>
            <a:ext cx="5049837" cy="4510088"/>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182191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smtClean="0"/>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379C2FF-B562-485E-B24F-5B743D1096D2}" type="slidenum">
              <a:rPr lang="nl-NL"/>
              <a:pPr/>
              <a:t>19</a:t>
            </a:fld>
            <a:endParaRPr lang="nl-NL"/>
          </a:p>
        </p:txBody>
      </p:sp>
    </p:spTree>
    <p:extLst>
      <p:ext uri="{BB962C8B-B14F-4D97-AF65-F5344CB8AC3E}">
        <p14:creationId xmlns:p14="http://schemas.microsoft.com/office/powerpoint/2010/main" xmlns="" val="392811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xfrm>
            <a:off x="309563" y="868363"/>
            <a:ext cx="6270625" cy="3527425"/>
          </a:xfrm>
          <a:noFill/>
          <a:ln>
            <a:solidFill>
              <a:srgbClr val="000000"/>
            </a:solidFill>
            <a:miter lim="800000"/>
            <a:headEnd/>
            <a:tailEnd/>
          </a:ln>
        </p:spPr>
      </p:sp>
      <p:sp>
        <p:nvSpPr>
          <p:cNvPr id="39938" name="Rectangle 3"/>
          <p:cNvSpPr>
            <a:spLocks noGrp="1"/>
          </p:cNvSpPr>
          <p:nvPr>
            <p:ph type="body" idx="1"/>
          </p:nvPr>
        </p:nvSpPr>
        <p:spPr bwMode="auto">
          <a:xfrm>
            <a:off x="919163" y="4759325"/>
            <a:ext cx="5049837" cy="4510088"/>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310382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13EC39D6-B84F-4D01-819C-7311F2AF0D2C}" type="slidenum">
              <a:rPr lang="nl-NL" smtClean="0"/>
              <a:pPr>
                <a:defRPr/>
              </a:pPr>
              <a:t>22</a:t>
            </a:fld>
            <a:endParaRPr lang="nl-NL"/>
          </a:p>
        </p:txBody>
      </p:sp>
    </p:spTree>
    <p:extLst>
      <p:ext uri="{BB962C8B-B14F-4D97-AF65-F5344CB8AC3E}">
        <p14:creationId xmlns:p14="http://schemas.microsoft.com/office/powerpoint/2010/main" xmlns="" val="3935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xfrm>
            <a:off x="309563" y="868363"/>
            <a:ext cx="6270625" cy="3527425"/>
          </a:xfrm>
          <a:noFill/>
          <a:ln>
            <a:solidFill>
              <a:srgbClr val="000000"/>
            </a:solidFill>
            <a:miter lim="800000"/>
            <a:headEnd/>
            <a:tailEnd/>
          </a:ln>
        </p:spPr>
      </p:sp>
      <p:sp>
        <p:nvSpPr>
          <p:cNvPr id="45058" name="Rectangle 3"/>
          <p:cNvSpPr>
            <a:spLocks noGrp="1"/>
          </p:cNvSpPr>
          <p:nvPr>
            <p:ph type="body" idx="1"/>
          </p:nvPr>
        </p:nvSpPr>
        <p:spPr bwMode="auto">
          <a:xfrm>
            <a:off x="919163" y="4759325"/>
            <a:ext cx="5049837" cy="4510088"/>
          </a:xfrm>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xmlns="" val="199880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xfrm>
            <a:off x="309563" y="868363"/>
            <a:ext cx="6270625" cy="3527425"/>
          </a:xfrm>
          <a:noFill/>
          <a:ln>
            <a:solidFill>
              <a:srgbClr val="000000"/>
            </a:solidFill>
            <a:miter lim="800000"/>
            <a:headEnd/>
            <a:tailEnd/>
          </a:ln>
        </p:spPr>
      </p:sp>
      <p:sp>
        <p:nvSpPr>
          <p:cNvPr id="80898" name="Rectangle 3"/>
          <p:cNvSpPr>
            <a:spLocks noGrp="1"/>
          </p:cNvSpPr>
          <p:nvPr>
            <p:ph type="body" idx="1"/>
          </p:nvPr>
        </p:nvSpPr>
        <p:spPr bwMode="auto">
          <a:xfrm>
            <a:off x="919163" y="4759325"/>
            <a:ext cx="5049837" cy="4510088"/>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xmlns="" val="269002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9007E9E3-F0AC-440B-9FCC-B87ACBD89DF7}"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0F226B4-A4DA-406A-B569-1820B6A25994}"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4864341-6563-4418-96B3-BA0E5AB9F9FE}"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B4A79EA-7B05-4C8D-AEB3-F63673B1F696}"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8A51ECA-2971-48C1-B1BB-36DB571E1A94}"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2A7A4A8-85E2-4B6C-88EE-912EB1090DE6}"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endParaRPr lang="nl-NL"/>
          </a:p>
        </p:txBody>
      </p:sp>
      <p:sp>
        <p:nvSpPr>
          <p:cNvPr id="3" name="Chart Placeholder 2"/>
          <p:cNvSpPr>
            <a:spLocks noGrp="1"/>
          </p:cNvSpPr>
          <p:nvPr>
            <p:ph type="chart" idx="1"/>
          </p:nvPr>
        </p:nvSpPr>
        <p:spPr>
          <a:xfrm>
            <a:off x="838200" y="1825625"/>
            <a:ext cx="10515600" cy="4351338"/>
          </a:xfrm>
        </p:spPr>
        <p:txBody>
          <a:bodyPr/>
          <a:lstStyle/>
          <a:p>
            <a:pPr lvl="0"/>
            <a:endParaRPr lang="nl-NL" noProof="0"/>
          </a:p>
        </p:txBody>
      </p:sp>
      <p:sp>
        <p:nvSpPr>
          <p:cNvPr id="4" name="Tijdelijke aanduiding voor datum 3"/>
          <p:cNvSpPr>
            <a:spLocks noGrp="1"/>
          </p:cNvSpPr>
          <p:nvPr>
            <p:ph type="dt" sz="half" idx="10"/>
          </p:nvPr>
        </p:nvSpPr>
        <p:spPr/>
        <p:txBody>
          <a:bodyPr/>
          <a:lstStyle>
            <a:lvl1pPr>
              <a:defRPr/>
            </a:lvl1pPr>
          </a:lstStyle>
          <a:p>
            <a:pPr>
              <a:defRPr/>
            </a:pPr>
            <a:fld id="{F7B7BD5A-486E-4B3B-BF2C-E9BB7D470483}"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CF55113-EE5D-437B-9B05-6D1185C7F7EB}"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endParaRPr lang="nl-NL"/>
          </a:p>
        </p:txBody>
      </p:sp>
      <p:sp>
        <p:nvSpPr>
          <p:cNvPr id="3" name="Table Placeholder 2"/>
          <p:cNvSpPr>
            <a:spLocks noGrp="1"/>
          </p:cNvSpPr>
          <p:nvPr>
            <p:ph type="tbl" idx="1"/>
          </p:nvPr>
        </p:nvSpPr>
        <p:spPr>
          <a:xfrm>
            <a:off x="838200" y="1825625"/>
            <a:ext cx="10515600" cy="4351338"/>
          </a:xfrm>
        </p:spPr>
        <p:txBody>
          <a:bodyPr/>
          <a:lstStyle/>
          <a:p>
            <a:pPr lvl="0"/>
            <a:endParaRPr lang="nl-NL" noProof="0"/>
          </a:p>
        </p:txBody>
      </p:sp>
      <p:sp>
        <p:nvSpPr>
          <p:cNvPr id="4" name="Tijdelijke aanduiding voor datum 3"/>
          <p:cNvSpPr>
            <a:spLocks noGrp="1"/>
          </p:cNvSpPr>
          <p:nvPr>
            <p:ph type="dt" sz="half" idx="10"/>
          </p:nvPr>
        </p:nvSpPr>
        <p:spPr/>
        <p:txBody>
          <a:bodyPr/>
          <a:lstStyle>
            <a:lvl1pPr>
              <a:defRPr/>
            </a:lvl1pPr>
          </a:lstStyle>
          <a:p>
            <a:pPr>
              <a:defRPr/>
            </a:pPr>
            <a:fld id="{BF97BED8-84FF-449F-A113-9F9A4FEA7036}"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66DADD9-900D-4112-91F8-FA401D069AC8}"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7571369-45A9-4890-8F61-E5E3D906A1BB}"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65D93BE-6D56-4343-9929-4C8DFCE20E12}"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671331C-8438-4105-BCB7-FC66A727696D}" type="datetimeFigureOut">
              <a:rPr lang="nl-NL"/>
              <a:pPr>
                <a:defRPr/>
              </a:pPr>
              <a:t>14-10-2013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3898E8E-F93F-4DC0-9D58-06E725819207}"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3404006E-FCA6-456E-9B1A-3F6D2454388A}" type="datetimeFigureOut">
              <a:rPr lang="nl-NL"/>
              <a:pPr>
                <a:defRPr/>
              </a:pPr>
              <a:t>14-10-2013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C1D7151-7547-4962-8C8D-A93CC21A12DE}"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772112E0-456E-4323-BAD6-46BD8C012DE5}" type="datetimeFigureOut">
              <a:rPr lang="nl-NL"/>
              <a:pPr>
                <a:defRPr/>
              </a:pPr>
              <a:t>14-10-2013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74D30FB-485B-47B4-ACC6-6B6E7E1EB182}"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D4AF237E-C3D7-4823-BD7C-82CE526C2732}" type="datetimeFigureOut">
              <a:rPr lang="nl-NL"/>
              <a:pPr>
                <a:defRPr/>
              </a:pPr>
              <a:t>14-10-2013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9485E03-B44D-46B0-B924-51F8CC1D34B0}"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4EEB5D8E-6212-4BF9-8CFC-F989D0CA71C7}" type="datetimeFigureOut">
              <a:rPr lang="nl-NL"/>
              <a:pPr>
                <a:defRPr/>
              </a:pPr>
              <a:t>14-10-2013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6E043E2C-DFFE-4ECA-8018-843D2D1EA43D}"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450B7BC-2F63-468A-A1BD-6F2C2E27767A}" type="datetimeFigureOut">
              <a:rPr lang="nl-NL"/>
              <a:pPr>
                <a:defRPr/>
              </a:pPr>
              <a:t>14-10-2013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B33D638-6738-4B4C-8B53-16D532E5D7BF}"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033ACA0-2763-4051-8D15-1BB46E87F9CD}" type="datetimeFigureOut">
              <a:rPr lang="nl-NL"/>
              <a:pPr>
                <a:defRPr/>
              </a:pPr>
              <a:t>14-10-2013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AF2BB54-F7B9-4E72-942A-5856A72AAA6F}"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4F871F-528C-4C4A-85F1-D96653B4C933}" type="datetimeFigureOut">
              <a:rPr lang="nl-NL"/>
              <a:pPr>
                <a:defRPr/>
              </a:pPr>
              <a:t>14-10-2013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117026-1ED4-43F9-AACD-4CB213454D57}"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Wykres_programu_Microsoft_Office_Excel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Wykres_programu_Microsoft_Office_Excel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p:nvPr>
        </p:nvSpPr>
        <p:spPr>
          <a:xfrm>
            <a:off x="400050" y="1906588"/>
            <a:ext cx="11249025" cy="654050"/>
          </a:xfrm>
        </p:spPr>
        <p:txBody>
          <a:bodyPr/>
          <a:lstStyle/>
          <a:p>
            <a:pPr eaLnBrk="1" hangingPunct="1"/>
            <a:r>
              <a:rPr lang="nl-NL" sz="4400" b="1" dirty="0" smtClean="0">
                <a:solidFill>
                  <a:srgbClr val="0070C0"/>
                </a:solidFill>
              </a:rPr>
              <a:t>National </a:t>
            </a:r>
            <a:r>
              <a:rPr lang="nl-NL" sz="4400" b="1" dirty="0" err="1" smtClean="0">
                <a:solidFill>
                  <a:srgbClr val="0070C0"/>
                </a:solidFill>
              </a:rPr>
              <a:t>Differences</a:t>
            </a:r>
            <a:r>
              <a:rPr lang="nl-NL" sz="4400" b="1" dirty="0" smtClean="0">
                <a:solidFill>
                  <a:srgbClr val="0070C0"/>
                </a:solidFill>
              </a:rPr>
              <a:t> in Communication </a:t>
            </a:r>
            <a:r>
              <a:rPr lang="nl-NL" sz="4400" b="1" dirty="0" err="1" smtClean="0">
                <a:solidFill>
                  <a:srgbClr val="0070C0"/>
                </a:solidFill>
              </a:rPr>
              <a:t>Styles</a:t>
            </a:r>
            <a:endParaRPr lang="nl-NL" sz="4400" b="1" dirty="0" smtClean="0">
              <a:solidFill>
                <a:srgbClr val="0070C0"/>
              </a:solidFill>
            </a:endParaRPr>
          </a:p>
        </p:txBody>
      </p:sp>
      <p:sp>
        <p:nvSpPr>
          <p:cNvPr id="16386" name="Ondertitel 2"/>
          <p:cNvSpPr>
            <a:spLocks noGrp="1"/>
          </p:cNvSpPr>
          <p:nvPr>
            <p:ph type="subTitle" idx="1"/>
          </p:nvPr>
        </p:nvSpPr>
        <p:spPr/>
        <p:txBody>
          <a:bodyPr/>
          <a:lstStyle/>
          <a:p>
            <a:pPr eaLnBrk="1" hangingPunct="1"/>
            <a:r>
              <a:rPr lang="nl-NL" sz="3200" dirty="0" smtClean="0"/>
              <a:t>International Communication </a:t>
            </a:r>
            <a:r>
              <a:rPr lang="nl-NL" sz="3200" dirty="0" err="1" smtClean="0"/>
              <a:t>Styles</a:t>
            </a:r>
            <a:r>
              <a:rPr lang="nl-NL" sz="3200" dirty="0" smtClean="0"/>
              <a:t> Conference</a:t>
            </a:r>
          </a:p>
          <a:p>
            <a:pPr eaLnBrk="1" hangingPunct="1"/>
            <a:r>
              <a:rPr lang="nl-NL" sz="3200" dirty="0" err="1" smtClean="0"/>
              <a:t>Krosno</a:t>
            </a:r>
            <a:r>
              <a:rPr lang="nl-NL" sz="3200" dirty="0" smtClean="0"/>
              <a:t>, Poland, 14 </a:t>
            </a:r>
            <a:r>
              <a:rPr lang="nl-NL" sz="3200" dirty="0" err="1" smtClean="0"/>
              <a:t>October</a:t>
            </a:r>
            <a:r>
              <a:rPr lang="nl-NL" sz="3200" dirty="0" smtClean="0"/>
              <a:t> 2013</a:t>
            </a:r>
          </a:p>
          <a:p>
            <a:pPr eaLnBrk="1" hangingPunct="1"/>
            <a:r>
              <a:rPr lang="nl-NL" sz="3200" dirty="0" smtClean="0"/>
              <a:t>Geert Hofstede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223737" y="404745"/>
            <a:ext cx="11828833" cy="1008062"/>
          </a:xfrm>
        </p:spPr>
        <p:txBody>
          <a:bodyPr/>
          <a:lstStyle/>
          <a:p>
            <a:pPr algn="ctr" eaLnBrk="1" hangingPunct="1"/>
            <a:r>
              <a:rPr lang="nl-NL" dirty="0" smtClean="0">
                <a:solidFill>
                  <a:srgbClr val="0070C0"/>
                </a:solidFill>
                <a:latin typeface="+mn-lt"/>
              </a:rPr>
              <a:t>The </a:t>
            </a:r>
            <a:r>
              <a:rPr lang="nl-NL" dirty="0" err="1" smtClean="0">
                <a:solidFill>
                  <a:srgbClr val="0070C0"/>
                </a:solidFill>
                <a:latin typeface="+mn-lt"/>
              </a:rPr>
              <a:t>dimension</a:t>
            </a:r>
            <a:r>
              <a:rPr lang="nl-NL" dirty="0" smtClean="0">
                <a:solidFill>
                  <a:srgbClr val="0070C0"/>
                </a:solidFill>
                <a:latin typeface="+mn-lt"/>
              </a:rPr>
              <a:t> concept in </a:t>
            </a:r>
            <a:r>
              <a:rPr lang="nl-NL" dirty="0" err="1" smtClean="0">
                <a:solidFill>
                  <a:srgbClr val="0070C0"/>
                </a:solidFill>
                <a:latin typeface="+mn-lt"/>
              </a:rPr>
              <a:t>studying</a:t>
            </a:r>
            <a:r>
              <a:rPr lang="nl-NL" dirty="0" smtClean="0">
                <a:solidFill>
                  <a:srgbClr val="0070C0"/>
                </a:solidFill>
                <a:latin typeface="+mn-lt"/>
              </a:rPr>
              <a:t> the </a:t>
            </a:r>
            <a:r>
              <a:rPr lang="nl-NL" dirty="0" err="1" smtClean="0">
                <a:solidFill>
                  <a:srgbClr val="0070C0"/>
                </a:solidFill>
                <a:latin typeface="+mn-lt"/>
              </a:rPr>
              <a:t>social</a:t>
            </a:r>
            <a:r>
              <a:rPr lang="nl-NL" dirty="0" smtClean="0">
                <a:solidFill>
                  <a:srgbClr val="0070C0"/>
                </a:solidFill>
                <a:latin typeface="+mn-lt"/>
              </a:rPr>
              <a:t> </a:t>
            </a:r>
            <a:r>
              <a:rPr lang="nl-NL" dirty="0" err="1" smtClean="0">
                <a:solidFill>
                  <a:srgbClr val="0070C0"/>
                </a:solidFill>
                <a:latin typeface="+mn-lt"/>
              </a:rPr>
              <a:t>world</a:t>
            </a:r>
            <a:endParaRPr lang="nl-NL" dirty="0" smtClean="0">
              <a:solidFill>
                <a:srgbClr val="0070C0"/>
              </a:solidFill>
              <a:latin typeface="+mn-lt"/>
            </a:endParaRPr>
          </a:p>
        </p:txBody>
      </p:sp>
      <p:sp>
        <p:nvSpPr>
          <p:cNvPr id="31746" name="Tijdelijke aanduiding voor inhoud 2"/>
          <p:cNvSpPr>
            <a:spLocks noGrp="1"/>
          </p:cNvSpPr>
          <p:nvPr>
            <p:ph idx="1"/>
          </p:nvPr>
        </p:nvSpPr>
        <p:spPr>
          <a:xfrm>
            <a:off x="1700213" y="1695450"/>
            <a:ext cx="9009940" cy="4724400"/>
          </a:xfrm>
        </p:spPr>
        <p:txBody>
          <a:bodyPr/>
          <a:lstStyle/>
          <a:p>
            <a:pPr eaLnBrk="1" hangingPunct="1">
              <a:lnSpc>
                <a:spcPts val="3500"/>
              </a:lnSpc>
              <a:spcBef>
                <a:spcPct val="0"/>
              </a:spcBef>
              <a:spcAft>
                <a:spcPts val="1200"/>
              </a:spcAft>
            </a:pPr>
            <a:r>
              <a:rPr lang="nl-NL" sz="3200" dirty="0" err="1" smtClean="0"/>
              <a:t>Dimensions</a:t>
            </a:r>
            <a:r>
              <a:rPr lang="nl-NL" sz="3200" dirty="0" smtClean="0"/>
              <a:t> are a way of </a:t>
            </a:r>
            <a:r>
              <a:rPr lang="nl-NL" sz="3200" dirty="0" err="1" smtClean="0"/>
              <a:t>unpackaging</a:t>
            </a:r>
            <a:r>
              <a:rPr lang="nl-NL" sz="3200" dirty="0" smtClean="0"/>
              <a:t>  complex </a:t>
            </a:r>
            <a:r>
              <a:rPr lang="nl-NL" sz="3200" dirty="0" err="1" smtClean="0"/>
              <a:t>realities</a:t>
            </a:r>
            <a:r>
              <a:rPr lang="nl-NL" sz="3200" dirty="0" smtClean="0"/>
              <a:t> </a:t>
            </a:r>
            <a:r>
              <a:rPr lang="nl-NL" sz="3200" dirty="0" err="1" smtClean="0"/>
              <a:t>into</a:t>
            </a:r>
            <a:r>
              <a:rPr lang="nl-NL" sz="3200" dirty="0" smtClean="0"/>
              <a:t> independent basic </a:t>
            </a:r>
            <a:r>
              <a:rPr lang="nl-NL" sz="3200" dirty="0" err="1" smtClean="0"/>
              <a:t>elements</a:t>
            </a:r>
            <a:endParaRPr lang="nl-NL" sz="3200" dirty="0" smtClean="0"/>
          </a:p>
          <a:p>
            <a:pPr eaLnBrk="1" hangingPunct="1">
              <a:lnSpc>
                <a:spcPts val="3500"/>
              </a:lnSpc>
              <a:spcBef>
                <a:spcPct val="0"/>
              </a:spcBef>
              <a:spcAft>
                <a:spcPts val="1200"/>
              </a:spcAft>
            </a:pPr>
            <a:r>
              <a:rPr lang="nl-NL" sz="3200" dirty="0" err="1" smtClean="0"/>
              <a:t>Dimensions</a:t>
            </a:r>
            <a:r>
              <a:rPr lang="nl-NL" sz="3200" dirty="0" smtClean="0"/>
              <a:t> </a:t>
            </a:r>
            <a:r>
              <a:rPr lang="nl-NL" sz="3200" dirty="0" err="1" smtClean="0"/>
              <a:t>may</a:t>
            </a:r>
            <a:r>
              <a:rPr lang="nl-NL" sz="3200" dirty="0" smtClean="0"/>
              <a:t> </a:t>
            </a:r>
            <a:r>
              <a:rPr lang="nl-NL" sz="3200" dirty="0" err="1" smtClean="0"/>
              <a:t>be</a:t>
            </a:r>
            <a:r>
              <a:rPr lang="nl-NL" sz="3200" dirty="0" smtClean="0"/>
              <a:t> </a:t>
            </a:r>
            <a:r>
              <a:rPr lang="nl-NL" sz="3200" dirty="0" err="1" smtClean="0"/>
              <a:t>invented</a:t>
            </a:r>
            <a:r>
              <a:rPr lang="nl-NL" sz="3200" dirty="0" smtClean="0"/>
              <a:t> </a:t>
            </a:r>
            <a:r>
              <a:rPr lang="nl-NL" sz="3200" dirty="0" err="1" smtClean="0"/>
              <a:t>behind</a:t>
            </a:r>
            <a:r>
              <a:rPr lang="nl-NL" sz="3200" dirty="0" smtClean="0"/>
              <a:t> the desk, but have </a:t>
            </a:r>
            <a:r>
              <a:rPr lang="nl-NL" sz="3200" dirty="0" err="1" smtClean="0"/>
              <a:t>to</a:t>
            </a:r>
            <a:r>
              <a:rPr lang="nl-NL" sz="3200" dirty="0" smtClean="0"/>
              <a:t> </a:t>
            </a:r>
            <a:r>
              <a:rPr lang="nl-NL" sz="3200" dirty="0" err="1" smtClean="0"/>
              <a:t>be</a:t>
            </a:r>
            <a:r>
              <a:rPr lang="nl-NL" sz="3200" dirty="0" smtClean="0"/>
              <a:t> </a:t>
            </a:r>
            <a:r>
              <a:rPr lang="nl-NL" sz="3200" dirty="0" err="1" smtClean="0"/>
              <a:t>confirmed</a:t>
            </a:r>
            <a:r>
              <a:rPr lang="nl-NL" sz="3200" dirty="0" smtClean="0"/>
              <a:t> </a:t>
            </a:r>
            <a:r>
              <a:rPr lang="nl-NL" sz="3200" dirty="0" err="1" smtClean="0"/>
              <a:t>by</a:t>
            </a:r>
            <a:r>
              <a:rPr lang="nl-NL" sz="3200" dirty="0" smtClean="0"/>
              <a:t> </a:t>
            </a:r>
            <a:r>
              <a:rPr lang="nl-NL" sz="3200" dirty="0" err="1" smtClean="0"/>
              <a:t>statistical</a:t>
            </a:r>
            <a:r>
              <a:rPr lang="nl-NL" sz="3200" dirty="0" smtClean="0"/>
              <a:t> research</a:t>
            </a:r>
          </a:p>
          <a:p>
            <a:pPr eaLnBrk="1" hangingPunct="1">
              <a:lnSpc>
                <a:spcPts val="3500"/>
              </a:lnSpc>
              <a:spcBef>
                <a:spcPct val="0"/>
              </a:spcBef>
              <a:spcAft>
                <a:spcPts val="1200"/>
              </a:spcAft>
            </a:pPr>
            <a:r>
              <a:rPr lang="pt-BR" sz="3200" dirty="0" smtClean="0"/>
              <a:t>Their usefulness depends on their ability to relate to tangible facts and to </a:t>
            </a:r>
            <a:r>
              <a:rPr lang="en-US" sz="3200" dirty="0" smtClean="0"/>
              <a:t>predict actual </a:t>
            </a:r>
            <a:r>
              <a:rPr lang="en-US" sz="3200" dirty="0" err="1" smtClean="0"/>
              <a:t>behaviour</a:t>
            </a:r>
            <a:endParaRPr lang="en-US" sz="3200" dirty="0" smtClean="0"/>
          </a:p>
          <a:p>
            <a:pPr eaLnBrk="1" hangingPunct="1">
              <a:lnSpc>
                <a:spcPts val="3500"/>
              </a:lnSpc>
              <a:spcBef>
                <a:spcPct val="0"/>
              </a:spcBef>
              <a:spcAft>
                <a:spcPts val="1200"/>
              </a:spcAft>
            </a:pPr>
            <a:r>
              <a:rPr lang="en-US" sz="3200" dirty="0" smtClean="0"/>
              <a:t>Societies can be given scores on dimensional scales</a:t>
            </a:r>
          </a:p>
          <a:p>
            <a:pPr eaLnBrk="1" hangingPunct="1">
              <a:lnSpc>
                <a:spcPts val="3500"/>
              </a:lnSpc>
              <a:spcBef>
                <a:spcPct val="0"/>
              </a:spcBef>
              <a:spcAft>
                <a:spcPts val="1200"/>
              </a:spcAft>
            </a:pPr>
            <a:r>
              <a:rPr lang="en-US" sz="3200" dirty="0" smtClean="0"/>
              <a:t>Research consists of relating scores to </a:t>
            </a:r>
            <a:r>
              <a:rPr lang="en-US" sz="3200" dirty="0" err="1" smtClean="0"/>
              <a:t>behaviour</a:t>
            </a:r>
            <a:endParaRPr lang="en-US" sz="3200" dirty="0" smtClean="0"/>
          </a:p>
        </p:txBody>
      </p:sp>
    </p:spTree>
    <p:extLst>
      <p:ext uri="{BB962C8B-B14F-4D97-AF65-F5344CB8AC3E}">
        <p14:creationId xmlns:p14="http://schemas.microsoft.com/office/powerpoint/2010/main" xmlns="" val="155888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981074" y="1587"/>
            <a:ext cx="9725025" cy="1195388"/>
          </a:xfrm>
        </p:spPr>
        <p:txBody>
          <a:bodyPr/>
          <a:lstStyle/>
          <a:p>
            <a:pPr algn="ctr" eaLnBrk="1" hangingPunct="1"/>
            <a:r>
              <a:rPr lang="pt-BR" sz="4000" dirty="0" smtClean="0">
                <a:solidFill>
                  <a:srgbClr val="0070C0"/>
                </a:solidFill>
                <a:latin typeface="+mn-lt"/>
              </a:rPr>
              <a:t>Dimensions of national (societal) cultures, rooted in basic values </a:t>
            </a:r>
            <a:r>
              <a:rPr lang="pt-BR" sz="2400" dirty="0" smtClean="0">
                <a:solidFill>
                  <a:srgbClr val="0070C0"/>
                </a:solidFill>
                <a:latin typeface="+mn-lt"/>
              </a:rPr>
              <a:t>(Hofstede, Hofstede &amp; Minkov, 2010)</a:t>
            </a:r>
            <a:endParaRPr lang="nl-NL" sz="2400" dirty="0" smtClean="0">
              <a:solidFill>
                <a:srgbClr val="0070C0"/>
              </a:solidFill>
              <a:latin typeface="+mn-lt"/>
            </a:endParaRPr>
          </a:p>
        </p:txBody>
      </p:sp>
      <p:sp>
        <p:nvSpPr>
          <p:cNvPr id="27650" name="Rectangle 3"/>
          <p:cNvSpPr>
            <a:spLocks noGrp="1" noChangeArrowheads="1"/>
          </p:cNvSpPr>
          <p:nvPr>
            <p:ph type="body" idx="1"/>
          </p:nvPr>
        </p:nvSpPr>
        <p:spPr>
          <a:xfrm>
            <a:off x="2076450" y="1196975"/>
            <a:ext cx="9096375" cy="5497513"/>
          </a:xfrm>
        </p:spPr>
        <p:txBody>
          <a:bodyPr/>
          <a:lstStyle/>
          <a:p>
            <a:pPr marL="609600" indent="-609600" eaLnBrk="1" hangingPunct="1">
              <a:lnSpc>
                <a:spcPct val="80000"/>
              </a:lnSpc>
              <a:spcBef>
                <a:spcPct val="0"/>
              </a:spcBef>
              <a:buFont typeface="Arial" charset="0"/>
              <a:buNone/>
            </a:pPr>
            <a:r>
              <a:rPr lang="nl-NL" sz="3600" dirty="0" smtClean="0">
                <a:cs typeface="Arial" charset="0"/>
              </a:rPr>
              <a:t>1. </a:t>
            </a:r>
            <a:r>
              <a:rPr lang="nl-NL" sz="3600" dirty="0" err="1" smtClean="0">
                <a:cs typeface="Arial" charset="0"/>
              </a:rPr>
              <a:t>Dependence</a:t>
            </a:r>
            <a:r>
              <a:rPr lang="nl-NL" sz="3600" dirty="0" smtClean="0">
                <a:cs typeface="Arial" charset="0"/>
              </a:rPr>
              <a:t> on </a:t>
            </a:r>
            <a:r>
              <a:rPr lang="nl-NL" sz="3600" dirty="0" err="1" smtClean="0">
                <a:cs typeface="Arial" charset="0"/>
              </a:rPr>
              <a:t>others</a:t>
            </a:r>
            <a:r>
              <a:rPr lang="nl-NL" sz="3600" dirty="0" smtClean="0">
                <a:cs typeface="Arial" charset="0"/>
              </a:rPr>
              <a:t>:</a:t>
            </a:r>
          </a:p>
          <a:p>
            <a:pPr marL="609600" indent="-609600" eaLnBrk="1" hangingPunct="1">
              <a:lnSpc>
                <a:spcPct val="80000"/>
              </a:lnSpc>
              <a:spcBef>
                <a:spcPct val="0"/>
              </a:spcBef>
              <a:buFont typeface="Arial" charset="0"/>
              <a:buNone/>
            </a:pPr>
            <a:r>
              <a:rPr lang="nl-NL" sz="3600" i="1" dirty="0" smtClean="0">
                <a:solidFill>
                  <a:srgbClr val="FF0000"/>
                </a:solidFill>
                <a:cs typeface="Arial" charset="0"/>
              </a:rPr>
              <a:t>	</a:t>
            </a:r>
            <a:r>
              <a:rPr lang="nl-NL" sz="3600" i="1" dirty="0" err="1" smtClean="0">
                <a:solidFill>
                  <a:srgbClr val="00B050"/>
                </a:solidFill>
                <a:cs typeface="Arial" charset="0"/>
              </a:rPr>
              <a:t>from</a:t>
            </a:r>
            <a:r>
              <a:rPr lang="nl-NL" sz="3600" i="1" dirty="0" smtClean="0">
                <a:solidFill>
                  <a:srgbClr val="00B050"/>
                </a:solidFill>
                <a:cs typeface="Arial" charset="0"/>
              </a:rPr>
              <a:t> </a:t>
            </a:r>
            <a:r>
              <a:rPr lang="pt-BR" sz="3600" i="1" dirty="0" smtClean="0">
                <a:solidFill>
                  <a:srgbClr val="00B050"/>
                </a:solidFill>
                <a:cs typeface="Arial" charset="0"/>
              </a:rPr>
              <a:t>Individualism to Collectivism</a:t>
            </a:r>
          </a:p>
          <a:p>
            <a:pPr marL="609600" indent="-609600" eaLnBrk="1" hangingPunct="1">
              <a:lnSpc>
                <a:spcPct val="80000"/>
              </a:lnSpc>
              <a:spcBef>
                <a:spcPct val="0"/>
              </a:spcBef>
              <a:buFont typeface="Arial" charset="0"/>
              <a:buNone/>
            </a:pPr>
            <a:r>
              <a:rPr lang="pt-BR" sz="3600" dirty="0" smtClean="0">
                <a:cs typeface="Arial" charset="0"/>
              </a:rPr>
              <a:t>2. </a:t>
            </a:r>
            <a:r>
              <a:rPr lang="nl-NL" sz="3600" dirty="0" smtClean="0"/>
              <a:t>Handling </a:t>
            </a:r>
            <a:r>
              <a:rPr lang="nl-NL" sz="3600" dirty="0" err="1" smtClean="0"/>
              <a:t>inequality</a:t>
            </a:r>
            <a:r>
              <a:rPr lang="nl-NL" sz="3600" dirty="0" smtClean="0"/>
              <a:t>:</a:t>
            </a:r>
          </a:p>
          <a:p>
            <a:pPr marL="609600" indent="-609600" eaLnBrk="1" hangingPunct="1">
              <a:lnSpc>
                <a:spcPct val="80000"/>
              </a:lnSpc>
              <a:spcBef>
                <a:spcPct val="0"/>
              </a:spcBef>
              <a:buFont typeface="Arial" charset="0"/>
              <a:buNone/>
            </a:pPr>
            <a:r>
              <a:rPr lang="nl-NL" sz="3600" dirty="0" smtClean="0"/>
              <a:t>	</a:t>
            </a:r>
            <a:r>
              <a:rPr lang="nl-NL" sz="3600" i="1" dirty="0" smtClean="0">
                <a:solidFill>
                  <a:srgbClr val="00B050"/>
                </a:solidFill>
              </a:rPr>
              <a:t>Power </a:t>
            </a:r>
            <a:r>
              <a:rPr lang="nl-NL" sz="3600" i="1" dirty="0" err="1" smtClean="0">
                <a:solidFill>
                  <a:srgbClr val="00B050"/>
                </a:solidFill>
              </a:rPr>
              <a:t>Distance</a:t>
            </a:r>
            <a:r>
              <a:rPr lang="nl-NL" sz="3600" i="1" dirty="0" smtClean="0">
                <a:solidFill>
                  <a:srgbClr val="00B050"/>
                </a:solidFill>
              </a:rPr>
              <a:t>,</a:t>
            </a:r>
            <a:r>
              <a:rPr lang="pt-BR" sz="3600" i="1" dirty="0" smtClean="0">
                <a:solidFill>
                  <a:srgbClr val="00B050"/>
                </a:solidFill>
                <a:cs typeface="Arial" charset="0"/>
              </a:rPr>
              <a:t> from large</a:t>
            </a:r>
            <a:r>
              <a:rPr lang="nl-NL" sz="3600" i="1" dirty="0" smtClean="0">
                <a:solidFill>
                  <a:srgbClr val="00B050"/>
                </a:solidFill>
                <a:cs typeface="Arial" charset="0"/>
              </a:rPr>
              <a:t> </a:t>
            </a:r>
            <a:r>
              <a:rPr lang="pt-BR" sz="3600" i="1" dirty="0" smtClean="0">
                <a:solidFill>
                  <a:srgbClr val="00B050"/>
                </a:solidFill>
                <a:cs typeface="Arial" charset="0"/>
              </a:rPr>
              <a:t>to</a:t>
            </a:r>
            <a:r>
              <a:rPr lang="nl-NL" sz="3600" i="1" dirty="0" smtClean="0">
                <a:solidFill>
                  <a:srgbClr val="00B050"/>
                </a:solidFill>
                <a:cs typeface="Arial" charset="0"/>
              </a:rPr>
              <a:t> small</a:t>
            </a:r>
          </a:p>
          <a:p>
            <a:pPr marL="609600" indent="-609600" eaLnBrk="1" hangingPunct="1">
              <a:lnSpc>
                <a:spcPct val="80000"/>
              </a:lnSpc>
              <a:spcBef>
                <a:spcPct val="0"/>
              </a:spcBef>
              <a:buFont typeface="Arial" charset="0"/>
              <a:buNone/>
            </a:pPr>
            <a:r>
              <a:rPr lang="en-US" sz="3600" dirty="0" smtClean="0"/>
              <a:t>3. Dealing with the unknown:</a:t>
            </a:r>
          </a:p>
          <a:p>
            <a:pPr marL="609600" indent="-609600" eaLnBrk="1" hangingPunct="1">
              <a:lnSpc>
                <a:spcPct val="80000"/>
              </a:lnSpc>
              <a:spcBef>
                <a:spcPct val="0"/>
              </a:spcBef>
              <a:buFont typeface="Arial" charset="0"/>
              <a:buNone/>
            </a:pPr>
            <a:r>
              <a:rPr lang="en-US" sz="3600" dirty="0" smtClean="0"/>
              <a:t>	</a:t>
            </a:r>
            <a:r>
              <a:rPr lang="en-US" sz="3600" i="1" dirty="0" smtClean="0">
                <a:solidFill>
                  <a:srgbClr val="00B050"/>
                </a:solidFill>
              </a:rPr>
              <a:t>Uncertainty Avoidance, from </a:t>
            </a:r>
            <a:r>
              <a:rPr lang="pt-BR" sz="3600" i="1" dirty="0" smtClean="0">
                <a:solidFill>
                  <a:srgbClr val="00B050"/>
                </a:solidFill>
                <a:cs typeface="Arial" charset="0"/>
              </a:rPr>
              <a:t>strong</a:t>
            </a:r>
            <a:r>
              <a:rPr lang="nl-NL" sz="3600" i="1" dirty="0" smtClean="0">
                <a:solidFill>
                  <a:srgbClr val="00B050"/>
                </a:solidFill>
                <a:cs typeface="Arial" charset="0"/>
              </a:rPr>
              <a:t> </a:t>
            </a:r>
            <a:r>
              <a:rPr lang="pt-BR" sz="3600" i="1" dirty="0" smtClean="0">
                <a:solidFill>
                  <a:srgbClr val="00B050"/>
                </a:solidFill>
                <a:cs typeface="Arial" charset="0"/>
              </a:rPr>
              <a:t>to weak</a:t>
            </a:r>
            <a:endParaRPr lang="nl-NL" sz="3600" i="1" dirty="0" smtClean="0">
              <a:solidFill>
                <a:srgbClr val="00B050"/>
              </a:solidFill>
              <a:cs typeface="Arial" charset="0"/>
            </a:endParaRPr>
          </a:p>
          <a:p>
            <a:pPr marL="609600" indent="-609600" eaLnBrk="1" hangingPunct="1">
              <a:lnSpc>
                <a:spcPct val="80000"/>
              </a:lnSpc>
              <a:spcBef>
                <a:spcPct val="0"/>
              </a:spcBef>
              <a:buFont typeface="Arial" charset="0"/>
              <a:buNone/>
            </a:pPr>
            <a:r>
              <a:rPr lang="pt-BR" sz="3600" dirty="0" smtClean="0">
                <a:cs typeface="Arial" charset="0"/>
              </a:rPr>
              <a:t>4. Emotional gender roles, different or similar:</a:t>
            </a:r>
          </a:p>
          <a:p>
            <a:pPr marL="609600" indent="-609600" eaLnBrk="1" hangingPunct="1">
              <a:lnSpc>
                <a:spcPct val="80000"/>
              </a:lnSpc>
              <a:spcBef>
                <a:spcPct val="0"/>
              </a:spcBef>
              <a:buFont typeface="Arial" charset="0"/>
              <a:buNone/>
            </a:pPr>
            <a:r>
              <a:rPr lang="nl-NL" sz="3600" dirty="0" smtClean="0">
                <a:cs typeface="Arial" charset="0"/>
              </a:rPr>
              <a:t>	</a:t>
            </a:r>
            <a:r>
              <a:rPr lang="nl-NL" sz="3600" i="1" dirty="0" err="1" smtClean="0">
                <a:solidFill>
                  <a:srgbClr val="00B050"/>
                </a:solidFill>
                <a:cs typeface="Arial" charset="0"/>
              </a:rPr>
              <a:t>from</a:t>
            </a:r>
            <a:r>
              <a:rPr lang="nl-NL" sz="3600" i="1" dirty="0" smtClean="0">
                <a:solidFill>
                  <a:srgbClr val="00B050"/>
                </a:solidFill>
                <a:cs typeface="Arial" charset="0"/>
              </a:rPr>
              <a:t> </a:t>
            </a:r>
            <a:r>
              <a:rPr lang="nl-NL" sz="3600" i="1" dirty="0" err="1" smtClean="0">
                <a:solidFill>
                  <a:srgbClr val="00B050"/>
                </a:solidFill>
                <a:cs typeface="Arial" charset="0"/>
              </a:rPr>
              <a:t>Masculinity</a:t>
            </a:r>
            <a:r>
              <a:rPr lang="nl-NL" sz="3600" i="1" dirty="0" smtClean="0">
                <a:solidFill>
                  <a:srgbClr val="00B050"/>
                </a:solidFill>
                <a:cs typeface="Arial" charset="0"/>
              </a:rPr>
              <a:t> </a:t>
            </a:r>
            <a:r>
              <a:rPr lang="pt-BR" sz="3600" i="1" dirty="0" smtClean="0">
                <a:solidFill>
                  <a:srgbClr val="00B050"/>
                </a:solidFill>
                <a:cs typeface="Arial" charset="0"/>
              </a:rPr>
              <a:t>to</a:t>
            </a:r>
            <a:r>
              <a:rPr lang="nl-NL" sz="3600" i="1" dirty="0" smtClean="0">
                <a:solidFill>
                  <a:srgbClr val="00B050"/>
                </a:solidFill>
                <a:cs typeface="Arial" charset="0"/>
              </a:rPr>
              <a:t> </a:t>
            </a:r>
            <a:r>
              <a:rPr lang="nl-NL" sz="3600" i="1" dirty="0" err="1" smtClean="0">
                <a:solidFill>
                  <a:srgbClr val="00B050"/>
                </a:solidFill>
                <a:cs typeface="Arial" charset="0"/>
              </a:rPr>
              <a:t>Femininity</a:t>
            </a:r>
            <a:endParaRPr lang="nl-NL" sz="3600" i="1" dirty="0" smtClean="0">
              <a:solidFill>
                <a:srgbClr val="00B050"/>
              </a:solidFill>
              <a:cs typeface="Arial" charset="0"/>
            </a:endParaRPr>
          </a:p>
          <a:p>
            <a:pPr marL="609600" indent="-609600" eaLnBrk="1" hangingPunct="1">
              <a:lnSpc>
                <a:spcPct val="80000"/>
              </a:lnSpc>
              <a:spcBef>
                <a:spcPct val="0"/>
              </a:spcBef>
              <a:buFont typeface="Arial" charset="0"/>
              <a:buNone/>
            </a:pPr>
            <a:r>
              <a:rPr lang="nl-NL" sz="3600" dirty="0" smtClean="0">
                <a:cs typeface="Arial" charset="0"/>
              </a:rPr>
              <a:t>5. Time </a:t>
            </a:r>
            <a:r>
              <a:rPr lang="nl-NL" sz="3600" dirty="0" err="1" smtClean="0">
                <a:cs typeface="Arial" charset="0"/>
              </a:rPr>
              <a:t>perspective</a:t>
            </a:r>
            <a:r>
              <a:rPr lang="nl-NL" sz="3600" dirty="0" smtClean="0">
                <a:cs typeface="Arial" charset="0"/>
              </a:rPr>
              <a:t>:</a:t>
            </a:r>
          </a:p>
          <a:p>
            <a:pPr marL="609600" indent="-609600" eaLnBrk="1" hangingPunct="1">
              <a:lnSpc>
                <a:spcPct val="80000"/>
              </a:lnSpc>
              <a:spcBef>
                <a:spcPct val="0"/>
              </a:spcBef>
              <a:buFont typeface="Arial" charset="0"/>
              <a:buNone/>
            </a:pPr>
            <a:r>
              <a:rPr lang="nl-NL" sz="3600" dirty="0" smtClean="0">
                <a:cs typeface="Arial" charset="0"/>
              </a:rPr>
              <a:t>	</a:t>
            </a:r>
            <a:r>
              <a:rPr lang="nl-NL" sz="3600" i="1" dirty="0" err="1" smtClean="0">
                <a:solidFill>
                  <a:srgbClr val="00B050"/>
                </a:solidFill>
                <a:cs typeface="Arial" charset="0"/>
              </a:rPr>
              <a:t>from</a:t>
            </a:r>
            <a:r>
              <a:rPr lang="nl-NL" sz="3600" i="1" dirty="0" smtClean="0">
                <a:solidFill>
                  <a:srgbClr val="00B050"/>
                </a:solidFill>
                <a:cs typeface="Arial" charset="0"/>
              </a:rPr>
              <a:t> Long</a:t>
            </a:r>
            <a:r>
              <a:rPr lang="pt-BR" sz="3600" i="1" dirty="0" smtClean="0">
                <a:solidFill>
                  <a:srgbClr val="00B050"/>
                </a:solidFill>
                <a:cs typeface="Arial" charset="0"/>
              </a:rPr>
              <a:t>-</a:t>
            </a:r>
            <a:r>
              <a:rPr lang="nl-NL" sz="3600" i="1" dirty="0" smtClean="0">
                <a:solidFill>
                  <a:srgbClr val="00B050"/>
                </a:solidFill>
                <a:cs typeface="Arial" charset="0"/>
              </a:rPr>
              <a:t> </a:t>
            </a:r>
            <a:r>
              <a:rPr lang="pt-BR" sz="3600" i="1" dirty="0" smtClean="0">
                <a:solidFill>
                  <a:srgbClr val="00B050"/>
                </a:solidFill>
                <a:cs typeface="Arial" charset="0"/>
              </a:rPr>
              <a:t>to</a:t>
            </a:r>
            <a:r>
              <a:rPr lang="nl-NL" sz="3600" i="1" dirty="0" smtClean="0">
                <a:solidFill>
                  <a:srgbClr val="00B050"/>
                </a:solidFill>
                <a:cs typeface="Arial" charset="0"/>
              </a:rPr>
              <a:t> </a:t>
            </a:r>
            <a:r>
              <a:rPr lang="nl-NL" sz="3600" i="1" dirty="0" err="1" smtClean="0">
                <a:solidFill>
                  <a:srgbClr val="00B050"/>
                </a:solidFill>
                <a:cs typeface="Arial" charset="0"/>
              </a:rPr>
              <a:t>Sho</a:t>
            </a:r>
            <a:r>
              <a:rPr lang="pt-BR" sz="3600" i="1" dirty="0" smtClean="0">
                <a:solidFill>
                  <a:srgbClr val="00B050"/>
                </a:solidFill>
                <a:cs typeface="Arial" charset="0"/>
              </a:rPr>
              <a:t>rt-T</a:t>
            </a:r>
            <a:r>
              <a:rPr lang="nl-NL" sz="3600" i="1" dirty="0" err="1" smtClean="0">
                <a:solidFill>
                  <a:srgbClr val="00B050"/>
                </a:solidFill>
                <a:cs typeface="Arial" charset="0"/>
              </a:rPr>
              <a:t>erm</a:t>
            </a:r>
            <a:r>
              <a:rPr lang="nl-NL" sz="3600" i="1" dirty="0" smtClean="0">
                <a:solidFill>
                  <a:srgbClr val="00B050"/>
                </a:solidFill>
                <a:cs typeface="Arial" charset="0"/>
              </a:rPr>
              <a:t> </a:t>
            </a:r>
            <a:r>
              <a:rPr lang="pt-BR" sz="3600" i="1" dirty="0" smtClean="0">
                <a:solidFill>
                  <a:srgbClr val="00B050"/>
                </a:solidFill>
                <a:cs typeface="Arial" charset="0"/>
              </a:rPr>
              <a:t>Orientation</a:t>
            </a:r>
          </a:p>
          <a:p>
            <a:pPr marL="609600" indent="-609600" eaLnBrk="1" hangingPunct="1">
              <a:lnSpc>
                <a:spcPct val="80000"/>
              </a:lnSpc>
              <a:spcBef>
                <a:spcPct val="0"/>
              </a:spcBef>
              <a:buFont typeface="Arial" charset="0"/>
              <a:buNone/>
            </a:pPr>
            <a:r>
              <a:rPr lang="nl-NL" sz="3600" dirty="0" smtClean="0"/>
              <a:t>6. </a:t>
            </a:r>
            <a:r>
              <a:rPr lang="nl-NL" sz="3600" dirty="0" err="1" smtClean="0"/>
              <a:t>Dealing</a:t>
            </a:r>
            <a:r>
              <a:rPr lang="nl-NL" sz="3600" dirty="0" smtClean="0"/>
              <a:t> </a:t>
            </a:r>
            <a:r>
              <a:rPr lang="nl-NL" sz="3600" dirty="0" err="1" smtClean="0"/>
              <a:t>with</a:t>
            </a:r>
            <a:r>
              <a:rPr lang="nl-NL" sz="3600" dirty="0" smtClean="0"/>
              <a:t> </a:t>
            </a:r>
            <a:r>
              <a:rPr lang="nl-NL" sz="3600" dirty="0" err="1" smtClean="0"/>
              <a:t>natural</a:t>
            </a:r>
            <a:r>
              <a:rPr lang="nl-NL" sz="3600" dirty="0" smtClean="0"/>
              <a:t> drives:</a:t>
            </a:r>
          </a:p>
          <a:p>
            <a:pPr marL="609600" indent="-609600" eaLnBrk="1" hangingPunct="1">
              <a:lnSpc>
                <a:spcPct val="80000"/>
              </a:lnSpc>
              <a:spcBef>
                <a:spcPct val="0"/>
              </a:spcBef>
              <a:buFont typeface="Arial" charset="0"/>
              <a:buNone/>
            </a:pPr>
            <a:r>
              <a:rPr lang="nl-NL" sz="3600" dirty="0" smtClean="0"/>
              <a:t>	</a:t>
            </a:r>
            <a:r>
              <a:rPr lang="nl-NL" sz="3600" i="1" dirty="0" err="1" smtClean="0">
                <a:solidFill>
                  <a:srgbClr val="00B050"/>
                </a:solidFill>
              </a:rPr>
              <a:t>from</a:t>
            </a:r>
            <a:r>
              <a:rPr lang="nl-NL" sz="3600" i="1" dirty="0" smtClean="0">
                <a:solidFill>
                  <a:srgbClr val="00B050"/>
                </a:solidFill>
              </a:rPr>
              <a:t> </a:t>
            </a:r>
            <a:r>
              <a:rPr lang="nl-NL" sz="3600" i="1" dirty="0" err="1" smtClean="0">
                <a:solidFill>
                  <a:srgbClr val="00B050"/>
                </a:solidFill>
              </a:rPr>
              <a:t>Indulgence</a:t>
            </a:r>
            <a:r>
              <a:rPr lang="nl-NL" sz="3600" i="1" dirty="0" smtClean="0">
                <a:solidFill>
                  <a:srgbClr val="00B050"/>
                </a:solidFill>
              </a:rPr>
              <a:t> </a:t>
            </a:r>
            <a:r>
              <a:rPr lang="nl-NL" sz="3600" i="1" dirty="0" err="1" smtClean="0">
                <a:solidFill>
                  <a:srgbClr val="00B050"/>
                </a:solidFill>
              </a:rPr>
              <a:t>to</a:t>
            </a:r>
            <a:r>
              <a:rPr lang="nl-NL" sz="3600" i="1" dirty="0" smtClean="0">
                <a:solidFill>
                  <a:srgbClr val="00B050"/>
                </a:solidFill>
              </a:rPr>
              <a:t> </a:t>
            </a:r>
            <a:r>
              <a:rPr lang="nl-NL" sz="3600" i="1" dirty="0" err="1" smtClean="0">
                <a:solidFill>
                  <a:srgbClr val="00B050"/>
                </a:solidFill>
              </a:rPr>
              <a:t>Restraint</a:t>
            </a:r>
            <a:endParaRPr lang="nl-NL" sz="36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4000" dirty="0" smtClean="0">
                <a:solidFill>
                  <a:srgbClr val="2AA808"/>
                </a:solidFill>
                <a:latin typeface="+mn-lt"/>
              </a:rPr>
              <a:t>Intra</a:t>
            </a:r>
            <a:r>
              <a:rPr lang="nl-NL" sz="4000" dirty="0" smtClean="0">
                <a:solidFill>
                  <a:srgbClr val="0070C0"/>
                </a:solidFill>
                <a:latin typeface="+mn-lt"/>
              </a:rPr>
              <a:t>-</a:t>
            </a:r>
            <a:r>
              <a:rPr lang="nl-NL" sz="4000" dirty="0" err="1" smtClean="0">
                <a:solidFill>
                  <a:srgbClr val="0070C0"/>
                </a:solidFill>
                <a:latin typeface="+mn-lt"/>
              </a:rPr>
              <a:t>cultural</a:t>
            </a:r>
            <a:r>
              <a:rPr lang="nl-NL" sz="4000" dirty="0" smtClean="0">
                <a:solidFill>
                  <a:srgbClr val="0070C0"/>
                </a:solidFill>
                <a:latin typeface="+mn-lt"/>
              </a:rPr>
              <a:t> and </a:t>
            </a:r>
            <a:r>
              <a:rPr lang="nl-NL" sz="4000" dirty="0" err="1" smtClean="0">
                <a:solidFill>
                  <a:srgbClr val="FF0000"/>
                </a:solidFill>
                <a:latin typeface="+mn-lt"/>
              </a:rPr>
              <a:t>inter</a:t>
            </a:r>
            <a:r>
              <a:rPr lang="nl-NL" sz="4000" dirty="0" err="1" smtClean="0">
                <a:solidFill>
                  <a:srgbClr val="0070C0"/>
                </a:solidFill>
                <a:latin typeface="+mn-lt"/>
              </a:rPr>
              <a:t>-cultural</a:t>
            </a:r>
            <a:r>
              <a:rPr lang="nl-NL" sz="4000" dirty="0" smtClean="0">
                <a:solidFill>
                  <a:srgbClr val="0070C0"/>
                </a:solidFill>
                <a:latin typeface="+mn-lt"/>
              </a:rPr>
              <a:t> </a:t>
            </a:r>
            <a:r>
              <a:rPr lang="nl-NL" sz="4000" dirty="0" err="1" smtClean="0">
                <a:solidFill>
                  <a:srgbClr val="0070C0"/>
                </a:solidFill>
                <a:latin typeface="+mn-lt"/>
              </a:rPr>
              <a:t>communication</a:t>
            </a:r>
            <a:endParaRPr lang="nl-NL" sz="4000" dirty="0">
              <a:solidFill>
                <a:srgbClr val="0070C0"/>
              </a:solidFill>
              <a:latin typeface="+mn-lt"/>
            </a:endParaRPr>
          </a:p>
        </p:txBody>
      </p:sp>
      <p:sp>
        <p:nvSpPr>
          <p:cNvPr id="3" name="Tijdelijke aanduiding voor inhoud 2"/>
          <p:cNvSpPr>
            <a:spLocks noGrp="1"/>
          </p:cNvSpPr>
          <p:nvPr>
            <p:ph idx="1"/>
          </p:nvPr>
        </p:nvSpPr>
        <p:spPr>
          <a:xfrm>
            <a:off x="695325" y="1466850"/>
            <a:ext cx="10906125" cy="4710113"/>
          </a:xfrm>
        </p:spPr>
        <p:txBody>
          <a:bodyPr/>
          <a:lstStyle/>
          <a:p>
            <a:pPr>
              <a:buFont typeface="Arial" panose="020B0604020202020204" pitchFamily="34" charset="0"/>
              <a:buChar char="•"/>
            </a:pPr>
            <a:r>
              <a:rPr lang="nl-NL" sz="3200" dirty="0" smtClean="0"/>
              <a:t>Most of </a:t>
            </a:r>
            <a:r>
              <a:rPr lang="nl-NL" sz="3200" dirty="0" err="1" smtClean="0"/>
              <a:t>this</a:t>
            </a:r>
            <a:r>
              <a:rPr lang="nl-NL" sz="3200" dirty="0" smtClean="0"/>
              <a:t> </a:t>
            </a:r>
            <a:r>
              <a:rPr lang="nl-NL" sz="3200" dirty="0" err="1" smtClean="0"/>
              <a:t>lecture</a:t>
            </a:r>
            <a:r>
              <a:rPr lang="nl-NL" sz="3200" dirty="0" smtClean="0"/>
              <a:t> </a:t>
            </a:r>
            <a:r>
              <a:rPr lang="nl-NL" sz="3200" dirty="0" err="1" smtClean="0"/>
              <a:t>will</a:t>
            </a:r>
            <a:r>
              <a:rPr lang="nl-NL" sz="3200" dirty="0" smtClean="0"/>
              <a:t> </a:t>
            </a:r>
            <a:r>
              <a:rPr lang="nl-NL" sz="3200" dirty="0" err="1" smtClean="0"/>
              <a:t>be</a:t>
            </a:r>
            <a:r>
              <a:rPr lang="nl-NL" sz="3200" dirty="0" smtClean="0"/>
              <a:t> </a:t>
            </a:r>
            <a:r>
              <a:rPr lang="nl-NL" sz="3200" dirty="0" err="1" smtClean="0"/>
              <a:t>about</a:t>
            </a:r>
            <a:r>
              <a:rPr lang="nl-NL" sz="3200" dirty="0" smtClean="0"/>
              <a:t> </a:t>
            </a:r>
            <a:r>
              <a:rPr lang="nl-NL" sz="3200" dirty="0" err="1" smtClean="0"/>
              <a:t>differences</a:t>
            </a:r>
            <a:r>
              <a:rPr lang="nl-NL" sz="3200" dirty="0" smtClean="0"/>
              <a:t> in </a:t>
            </a:r>
            <a:r>
              <a:rPr lang="nl-NL" sz="3200" dirty="0" err="1" smtClean="0"/>
              <a:t>communication</a:t>
            </a:r>
            <a:r>
              <a:rPr lang="nl-NL" sz="3200" dirty="0" smtClean="0"/>
              <a:t> </a:t>
            </a:r>
            <a:r>
              <a:rPr lang="nl-NL" sz="3200" dirty="0" err="1" smtClean="0"/>
              <a:t>styles</a:t>
            </a:r>
            <a:r>
              <a:rPr lang="nl-NL" sz="3200" dirty="0" smtClean="0"/>
              <a:t> </a:t>
            </a:r>
            <a:r>
              <a:rPr lang="nl-NL" sz="3200" i="1" dirty="0" err="1" smtClean="0">
                <a:solidFill>
                  <a:srgbClr val="2AA808"/>
                </a:solidFill>
              </a:rPr>
              <a:t>within</a:t>
            </a:r>
            <a:r>
              <a:rPr lang="nl-NL" sz="3200" dirty="0" smtClean="0">
                <a:solidFill>
                  <a:srgbClr val="2AA808"/>
                </a:solidFill>
              </a:rPr>
              <a:t> </a:t>
            </a:r>
            <a:r>
              <a:rPr lang="nl-NL" sz="3200" dirty="0" err="1" smtClean="0"/>
              <a:t>national</a:t>
            </a:r>
            <a:r>
              <a:rPr lang="nl-NL" sz="3200" dirty="0" smtClean="0"/>
              <a:t> </a:t>
            </a:r>
            <a:r>
              <a:rPr lang="nl-NL" sz="3200" dirty="0" err="1" smtClean="0"/>
              <a:t>societies</a:t>
            </a:r>
            <a:r>
              <a:rPr lang="nl-NL" sz="3200" dirty="0" smtClean="0"/>
              <a:t> (</a:t>
            </a:r>
            <a:r>
              <a:rPr lang="nl-NL" sz="3200" dirty="0" smtClean="0">
                <a:solidFill>
                  <a:srgbClr val="2AA808"/>
                </a:solidFill>
              </a:rPr>
              <a:t>intra</a:t>
            </a:r>
            <a:r>
              <a:rPr lang="nl-NL" sz="3200" dirty="0" smtClean="0"/>
              <a:t>-</a:t>
            </a:r>
            <a:r>
              <a:rPr lang="nl-NL" sz="3200" dirty="0" err="1" smtClean="0"/>
              <a:t>cultural</a:t>
            </a:r>
            <a:r>
              <a:rPr lang="nl-NL" sz="3200" dirty="0" smtClean="0"/>
              <a:t>)</a:t>
            </a:r>
          </a:p>
          <a:p>
            <a:pPr>
              <a:buFont typeface="Arial" panose="020B0604020202020204" pitchFamily="34" charset="0"/>
              <a:buChar char="•"/>
            </a:pPr>
            <a:r>
              <a:rPr lang="nl-NL" sz="3200" dirty="0" smtClean="0"/>
              <a:t>The last part </a:t>
            </a:r>
            <a:r>
              <a:rPr lang="nl-NL" sz="3200" dirty="0" err="1" smtClean="0"/>
              <a:t>will</a:t>
            </a:r>
            <a:r>
              <a:rPr lang="nl-NL" sz="3200" dirty="0" smtClean="0"/>
              <a:t> deal </a:t>
            </a:r>
            <a:r>
              <a:rPr lang="nl-NL" sz="3200" dirty="0" err="1" smtClean="0"/>
              <a:t>with</a:t>
            </a:r>
            <a:r>
              <a:rPr lang="nl-NL" sz="3200" dirty="0" smtClean="0"/>
              <a:t> </a:t>
            </a:r>
            <a:r>
              <a:rPr lang="nl-NL" sz="3200" dirty="0" err="1" smtClean="0"/>
              <a:t>communication</a:t>
            </a:r>
            <a:r>
              <a:rPr lang="nl-NL" sz="3200" dirty="0" smtClean="0"/>
              <a:t> </a:t>
            </a:r>
            <a:r>
              <a:rPr lang="nl-NL" sz="3200" i="1" dirty="0" err="1" smtClean="0">
                <a:solidFill>
                  <a:srgbClr val="FF0000"/>
                </a:solidFill>
              </a:rPr>
              <a:t>between</a:t>
            </a:r>
            <a:r>
              <a:rPr lang="nl-NL" sz="3200" i="1" dirty="0" smtClean="0">
                <a:solidFill>
                  <a:srgbClr val="FF0000"/>
                </a:solidFill>
              </a:rPr>
              <a:t> </a:t>
            </a:r>
            <a:r>
              <a:rPr lang="nl-NL" sz="3200" dirty="0" smtClean="0"/>
              <a:t>different </a:t>
            </a:r>
            <a:r>
              <a:rPr lang="nl-NL" sz="3200" dirty="0" err="1" smtClean="0"/>
              <a:t>national</a:t>
            </a:r>
            <a:r>
              <a:rPr lang="nl-NL" sz="3200" dirty="0" smtClean="0"/>
              <a:t> </a:t>
            </a:r>
            <a:r>
              <a:rPr lang="nl-NL" sz="3200" dirty="0" err="1" smtClean="0"/>
              <a:t>societies</a:t>
            </a:r>
            <a:r>
              <a:rPr lang="nl-NL" sz="3200" dirty="0" smtClean="0"/>
              <a:t> (</a:t>
            </a:r>
            <a:r>
              <a:rPr lang="nl-NL" sz="3200" dirty="0" err="1" smtClean="0">
                <a:solidFill>
                  <a:srgbClr val="FF0000"/>
                </a:solidFill>
              </a:rPr>
              <a:t>inter-</a:t>
            </a:r>
            <a:r>
              <a:rPr lang="nl-NL" sz="3200" dirty="0" err="1" smtClean="0"/>
              <a:t>cultural</a:t>
            </a:r>
            <a:r>
              <a:rPr lang="nl-NL" sz="3200" dirty="0" smtClean="0"/>
              <a:t>)</a:t>
            </a:r>
          </a:p>
          <a:p>
            <a:pPr>
              <a:buFont typeface="Arial" panose="020B0604020202020204" pitchFamily="34" charset="0"/>
              <a:buChar char="•"/>
            </a:pPr>
            <a:r>
              <a:rPr lang="nl-NL" sz="3200" dirty="0" smtClean="0"/>
              <a:t>Intra-</a:t>
            </a:r>
            <a:r>
              <a:rPr lang="nl-NL" sz="3200" dirty="0" err="1" smtClean="0"/>
              <a:t>cultural</a:t>
            </a:r>
            <a:r>
              <a:rPr lang="nl-NL" sz="3200" dirty="0" smtClean="0"/>
              <a:t> </a:t>
            </a:r>
            <a:r>
              <a:rPr lang="nl-NL" sz="3200" dirty="0" err="1" smtClean="0"/>
              <a:t>differences</a:t>
            </a:r>
            <a:r>
              <a:rPr lang="nl-NL" sz="3200" dirty="0" smtClean="0"/>
              <a:t> </a:t>
            </a:r>
            <a:r>
              <a:rPr lang="nl-NL" sz="3200" dirty="0" err="1" smtClean="0"/>
              <a:t>can</a:t>
            </a:r>
            <a:r>
              <a:rPr lang="nl-NL" sz="3200" dirty="0" smtClean="0"/>
              <a:t> </a:t>
            </a:r>
            <a:r>
              <a:rPr lang="nl-NL" sz="3200" dirty="0" err="1" smtClean="0"/>
              <a:t>be</a:t>
            </a:r>
            <a:r>
              <a:rPr lang="nl-NL" sz="3200" dirty="0" smtClean="0"/>
              <a:t> </a:t>
            </a:r>
            <a:r>
              <a:rPr lang="nl-NL" sz="3200" dirty="0" err="1" smtClean="0"/>
              <a:t>largely</a:t>
            </a:r>
            <a:r>
              <a:rPr lang="nl-NL" sz="3200" dirty="0" smtClean="0"/>
              <a:t> </a:t>
            </a:r>
            <a:r>
              <a:rPr lang="nl-NL" sz="3200" dirty="0" err="1" smtClean="0"/>
              <a:t>explained</a:t>
            </a:r>
            <a:r>
              <a:rPr lang="nl-NL" sz="3200" dirty="0" smtClean="0"/>
              <a:t> </a:t>
            </a:r>
            <a:r>
              <a:rPr lang="nl-NL" sz="3200" dirty="0" err="1" smtClean="0"/>
              <a:t>by</a:t>
            </a:r>
            <a:r>
              <a:rPr lang="nl-NL" sz="3200" dirty="0" smtClean="0"/>
              <a:t> </a:t>
            </a:r>
            <a:r>
              <a:rPr lang="nl-NL" sz="3200" dirty="0" err="1" smtClean="0"/>
              <a:t>differences</a:t>
            </a:r>
            <a:r>
              <a:rPr lang="nl-NL" sz="3200" dirty="0" smtClean="0"/>
              <a:t> in </a:t>
            </a:r>
            <a:r>
              <a:rPr lang="nl-NL" sz="3200" dirty="0" err="1" smtClean="0">
                <a:solidFill>
                  <a:srgbClr val="FF0000"/>
                </a:solidFill>
              </a:rPr>
              <a:t>values</a:t>
            </a:r>
            <a:r>
              <a:rPr lang="nl-NL" sz="3200" dirty="0" smtClean="0"/>
              <a:t>, </a:t>
            </a:r>
            <a:r>
              <a:rPr lang="nl-NL" sz="3200" dirty="0" err="1" smtClean="0"/>
              <a:t>using</a:t>
            </a:r>
            <a:r>
              <a:rPr lang="nl-NL" sz="3200" dirty="0" smtClean="0"/>
              <a:t> the </a:t>
            </a:r>
            <a:r>
              <a:rPr lang="nl-NL" sz="3200" dirty="0" err="1" smtClean="0"/>
              <a:t>dimensions</a:t>
            </a:r>
            <a:r>
              <a:rPr lang="nl-NL" sz="3200" dirty="0" smtClean="0"/>
              <a:t> of </a:t>
            </a:r>
            <a:r>
              <a:rPr lang="nl-NL" sz="3200" dirty="0" err="1" smtClean="0"/>
              <a:t>national</a:t>
            </a:r>
            <a:r>
              <a:rPr lang="nl-NL" sz="3200" dirty="0" smtClean="0"/>
              <a:t> cultures as tools</a:t>
            </a:r>
            <a:endParaRPr lang="nl-NL" sz="3200" i="1" dirty="0">
              <a:solidFill>
                <a:srgbClr val="2AA808"/>
              </a:solidFill>
            </a:endParaRPr>
          </a:p>
          <a:p>
            <a:pPr>
              <a:buFont typeface="Arial" panose="020B0604020202020204" pitchFamily="34" charset="0"/>
              <a:buChar char="•"/>
            </a:pPr>
            <a:r>
              <a:rPr lang="nl-NL" sz="3200" dirty="0" err="1" smtClean="0"/>
              <a:t>Inter-cultural</a:t>
            </a:r>
            <a:r>
              <a:rPr lang="nl-NL" sz="3200" dirty="0" smtClean="0"/>
              <a:t> </a:t>
            </a:r>
            <a:r>
              <a:rPr lang="nl-NL" sz="3200" dirty="0" err="1" smtClean="0"/>
              <a:t>communication</a:t>
            </a:r>
            <a:r>
              <a:rPr lang="nl-NL" sz="3200" dirty="0" smtClean="0"/>
              <a:t> takes </a:t>
            </a:r>
            <a:r>
              <a:rPr lang="nl-NL" sz="3200" dirty="0" err="1" smtClean="0"/>
              <a:t>place</a:t>
            </a:r>
            <a:r>
              <a:rPr lang="nl-NL" sz="3200" dirty="0" smtClean="0"/>
              <a:t> </a:t>
            </a:r>
            <a:r>
              <a:rPr lang="nl-NL" sz="3200" dirty="0" err="1" smtClean="0"/>
              <a:t>between</a:t>
            </a:r>
            <a:r>
              <a:rPr lang="nl-NL" sz="3200" dirty="0" smtClean="0"/>
              <a:t> partners </a:t>
            </a:r>
            <a:r>
              <a:rPr lang="nl-NL" sz="3200" dirty="0" err="1" smtClean="0"/>
              <a:t>with</a:t>
            </a:r>
            <a:r>
              <a:rPr lang="nl-NL" sz="3200" dirty="0" smtClean="0"/>
              <a:t> </a:t>
            </a:r>
            <a:r>
              <a:rPr lang="nl-NL" sz="3200" dirty="0" err="1" smtClean="0"/>
              <a:t>often</a:t>
            </a:r>
            <a:r>
              <a:rPr lang="nl-NL" sz="3200" dirty="0" smtClean="0"/>
              <a:t> different </a:t>
            </a:r>
            <a:r>
              <a:rPr lang="nl-NL" sz="3200" dirty="0" err="1" smtClean="0"/>
              <a:t>values</a:t>
            </a:r>
            <a:r>
              <a:rPr lang="nl-NL" sz="3200" dirty="0" smtClean="0"/>
              <a:t>. </a:t>
            </a:r>
            <a:r>
              <a:rPr lang="nl-NL" sz="3200" dirty="0" err="1" smtClean="0"/>
              <a:t>Its</a:t>
            </a:r>
            <a:r>
              <a:rPr lang="nl-NL" sz="3200" dirty="0" smtClean="0"/>
              <a:t> </a:t>
            </a:r>
            <a:r>
              <a:rPr lang="nl-NL" sz="3200" dirty="0" err="1" smtClean="0"/>
              <a:t>success</a:t>
            </a:r>
            <a:r>
              <a:rPr lang="nl-NL" sz="3200" dirty="0" smtClean="0"/>
              <a:t> </a:t>
            </a:r>
            <a:r>
              <a:rPr lang="nl-NL" sz="3200" dirty="0" err="1" smtClean="0"/>
              <a:t>depends</a:t>
            </a:r>
            <a:r>
              <a:rPr lang="nl-NL" sz="3200" dirty="0" smtClean="0"/>
              <a:t> </a:t>
            </a:r>
            <a:r>
              <a:rPr lang="nl-NL" sz="3200" dirty="0" err="1" smtClean="0"/>
              <a:t>rather</a:t>
            </a:r>
            <a:r>
              <a:rPr lang="nl-NL" sz="3200" dirty="0" smtClean="0"/>
              <a:t> on </a:t>
            </a:r>
            <a:r>
              <a:rPr lang="nl-NL" sz="3200" dirty="0" err="1" smtClean="0">
                <a:solidFill>
                  <a:srgbClr val="00B050"/>
                </a:solidFill>
              </a:rPr>
              <a:t>practices</a:t>
            </a:r>
            <a:r>
              <a:rPr lang="nl-NL" sz="3200" dirty="0" smtClean="0">
                <a:solidFill>
                  <a:srgbClr val="00B050"/>
                </a:solidFill>
              </a:rPr>
              <a:t> </a:t>
            </a:r>
            <a:r>
              <a:rPr lang="nl-NL" sz="3200" dirty="0" smtClean="0"/>
              <a:t>and </a:t>
            </a:r>
            <a:r>
              <a:rPr lang="nl-NL" sz="3200" dirty="0" err="1" smtClean="0">
                <a:solidFill>
                  <a:srgbClr val="00B050"/>
                </a:solidFill>
              </a:rPr>
              <a:t>personalities</a:t>
            </a:r>
            <a:endParaRPr lang="nl-NL" sz="3200" dirty="0">
              <a:solidFill>
                <a:srgbClr val="00B050"/>
              </a:solidFill>
            </a:endParaRPr>
          </a:p>
        </p:txBody>
      </p:sp>
    </p:spTree>
    <p:extLst>
      <p:ext uri="{BB962C8B-B14F-4D97-AF65-F5344CB8AC3E}">
        <p14:creationId xmlns:p14="http://schemas.microsoft.com/office/powerpoint/2010/main" xmlns="" val="1373875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623888" y="300038"/>
            <a:ext cx="10983912" cy="1325562"/>
          </a:xfrm>
        </p:spPr>
        <p:txBody>
          <a:bodyPr/>
          <a:lstStyle/>
          <a:p>
            <a:r>
              <a:rPr lang="en-US" dirty="0" smtClean="0">
                <a:solidFill>
                  <a:schemeClr val="hlink"/>
                </a:solidFill>
                <a:latin typeface="+mn-lt"/>
              </a:rPr>
              <a:t>Dimensions relevant for communication styles</a:t>
            </a:r>
            <a:endParaRPr lang="nl-NL" dirty="0" smtClean="0">
              <a:solidFill>
                <a:schemeClr val="hlink"/>
              </a:solidFill>
              <a:latin typeface="+mn-lt"/>
            </a:endParaRPr>
          </a:p>
        </p:txBody>
      </p:sp>
      <p:sp>
        <p:nvSpPr>
          <p:cNvPr id="28674" name="Rectangle 3"/>
          <p:cNvSpPr>
            <a:spLocks noGrp="1"/>
          </p:cNvSpPr>
          <p:nvPr>
            <p:ph type="body" idx="1"/>
          </p:nvPr>
        </p:nvSpPr>
        <p:spPr>
          <a:xfrm>
            <a:off x="1800225" y="1514474"/>
            <a:ext cx="9067800" cy="4848225"/>
          </a:xfrm>
        </p:spPr>
        <p:txBody>
          <a:bodyPr/>
          <a:lstStyle/>
          <a:p>
            <a:pPr marL="0" indent="0">
              <a:spcBef>
                <a:spcPts val="0"/>
              </a:spcBef>
              <a:buNone/>
            </a:pPr>
            <a:r>
              <a:rPr lang="en-US" sz="3200" dirty="0" smtClean="0"/>
              <a:t>Individualism-Collectivism</a:t>
            </a:r>
          </a:p>
          <a:p>
            <a:pPr lvl="1">
              <a:spcBef>
                <a:spcPts val="0"/>
              </a:spcBef>
            </a:pPr>
            <a:r>
              <a:rPr lang="en-US" sz="3200" dirty="0" smtClean="0"/>
              <a:t>Direct versus indirect communication</a:t>
            </a:r>
          </a:p>
          <a:p>
            <a:pPr marL="0" indent="0">
              <a:spcBef>
                <a:spcPts val="600"/>
              </a:spcBef>
              <a:buNone/>
            </a:pPr>
            <a:r>
              <a:rPr lang="en-US" sz="3200" dirty="0" smtClean="0"/>
              <a:t>Long-/Short-Term Orientation</a:t>
            </a:r>
          </a:p>
          <a:p>
            <a:pPr lvl="1">
              <a:spcBef>
                <a:spcPts val="0"/>
              </a:spcBef>
            </a:pPr>
            <a:r>
              <a:rPr lang="en-US" sz="3200" dirty="0" smtClean="0"/>
              <a:t>Dominance of literate </a:t>
            </a:r>
            <a:r>
              <a:rPr lang="en-US" sz="3200" dirty="0" err="1" smtClean="0"/>
              <a:t>vs</a:t>
            </a:r>
            <a:r>
              <a:rPr lang="en-US" sz="3200" dirty="0" smtClean="0"/>
              <a:t> oral communication</a:t>
            </a:r>
          </a:p>
          <a:p>
            <a:pPr lvl="1">
              <a:spcBef>
                <a:spcPts val="0"/>
              </a:spcBef>
            </a:pPr>
            <a:r>
              <a:rPr lang="en-US" sz="3200" dirty="0" smtClean="0"/>
              <a:t>Degree of self-enhancement needs </a:t>
            </a:r>
          </a:p>
          <a:p>
            <a:pPr marL="0" indent="0">
              <a:spcBef>
                <a:spcPts val="600"/>
              </a:spcBef>
              <a:buNone/>
            </a:pPr>
            <a:r>
              <a:rPr lang="en-US" sz="3200" dirty="0" smtClean="0"/>
              <a:t>Power Distance</a:t>
            </a:r>
          </a:p>
          <a:p>
            <a:pPr lvl="1">
              <a:spcBef>
                <a:spcPts val="0"/>
              </a:spcBef>
            </a:pPr>
            <a:r>
              <a:rPr lang="en-US" sz="3200" dirty="0" smtClean="0"/>
              <a:t>Roles and language depend on relative position</a:t>
            </a:r>
          </a:p>
          <a:p>
            <a:pPr lvl="1">
              <a:spcBef>
                <a:spcPts val="0"/>
              </a:spcBef>
            </a:pPr>
            <a:r>
              <a:rPr lang="en-US" sz="3200" dirty="0" smtClean="0"/>
              <a:t>Degree of newspaper reading</a:t>
            </a:r>
          </a:p>
          <a:p>
            <a:pPr marL="0" indent="0">
              <a:spcBef>
                <a:spcPts val="600"/>
              </a:spcBef>
              <a:buNone/>
            </a:pPr>
            <a:r>
              <a:rPr lang="en-US" sz="3200" dirty="0" smtClean="0"/>
              <a:t>Uncertainty avoidance</a:t>
            </a:r>
          </a:p>
          <a:p>
            <a:pPr lvl="1">
              <a:spcBef>
                <a:spcPts val="0"/>
              </a:spcBef>
            </a:pPr>
            <a:r>
              <a:rPr lang="en-US" sz="3200" dirty="0" smtClean="0"/>
              <a:t>Adoption of new media</a:t>
            </a:r>
            <a:endParaRPr lang="nl-NL" sz="3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p:cNvSpPr>
          <p:nvPr>
            <p:ph type="title"/>
          </p:nvPr>
        </p:nvSpPr>
        <p:spPr>
          <a:xfrm>
            <a:off x="304799" y="0"/>
            <a:ext cx="11610975" cy="778213"/>
          </a:xfrm>
        </p:spPr>
        <p:txBody>
          <a:bodyPr/>
          <a:lstStyle/>
          <a:p>
            <a:pPr algn="ctr"/>
            <a:r>
              <a:rPr lang="en-US" sz="4000" dirty="0" smtClean="0">
                <a:solidFill>
                  <a:schemeClr val="hlink"/>
                </a:solidFill>
                <a:latin typeface="+mn-lt"/>
              </a:rPr>
              <a:t>Individualism-Collectivism and communication styles</a:t>
            </a:r>
            <a:endParaRPr lang="nl-NL" sz="4000" dirty="0" smtClean="0">
              <a:solidFill>
                <a:schemeClr val="hlink"/>
              </a:solidFill>
              <a:latin typeface="+mn-lt"/>
            </a:endParaRPr>
          </a:p>
        </p:txBody>
      </p:sp>
      <p:sp>
        <p:nvSpPr>
          <p:cNvPr id="145410" name="Rectangle 3"/>
          <p:cNvSpPr>
            <a:spLocks noGrp="1"/>
          </p:cNvSpPr>
          <p:nvPr>
            <p:ph sz="half" idx="1"/>
          </p:nvPr>
        </p:nvSpPr>
        <p:spPr>
          <a:xfrm>
            <a:off x="690664" y="778213"/>
            <a:ext cx="5251315" cy="5836596"/>
          </a:xfrm>
        </p:spPr>
        <p:txBody>
          <a:bodyPr/>
          <a:lstStyle/>
          <a:p>
            <a:pPr marL="0" indent="0">
              <a:buNone/>
            </a:pPr>
            <a:r>
              <a:rPr lang="en-US" sz="3200" dirty="0" smtClean="0">
                <a:solidFill>
                  <a:srgbClr val="C00000"/>
                </a:solidFill>
              </a:rPr>
              <a:t>          Individualist</a:t>
            </a:r>
          </a:p>
          <a:p>
            <a:r>
              <a:rPr lang="en-US" sz="3200" dirty="0" smtClean="0"/>
              <a:t>“I”, independent self</a:t>
            </a:r>
          </a:p>
          <a:p>
            <a:r>
              <a:rPr lang="en-US" sz="3200" dirty="0" smtClean="0"/>
              <a:t>Unique personality</a:t>
            </a:r>
          </a:p>
          <a:p>
            <a:r>
              <a:rPr lang="en-US" sz="3200" dirty="0" smtClean="0"/>
              <a:t>Direct</a:t>
            </a:r>
            <a:r>
              <a:rPr lang="en-US" sz="3200" dirty="0"/>
              <a:t>, </a:t>
            </a:r>
            <a:r>
              <a:rPr lang="en-US" sz="3200" dirty="0" smtClean="0"/>
              <a:t>personal, verbal</a:t>
            </a:r>
          </a:p>
          <a:p>
            <a:r>
              <a:rPr lang="en-US" sz="3200" dirty="0" smtClean="0"/>
              <a:t>Universalist, all are the same</a:t>
            </a:r>
          </a:p>
          <a:p>
            <a:r>
              <a:rPr lang="en-US" sz="3200" dirty="0" smtClean="0"/>
              <a:t>Low context communication: everything should be explicit</a:t>
            </a:r>
          </a:p>
          <a:p>
            <a:r>
              <a:rPr lang="nl-NL" sz="3200" dirty="0" smtClean="0"/>
              <a:t>A </a:t>
            </a:r>
            <a:r>
              <a:rPr lang="nl-NL" sz="3200" dirty="0" err="1" smtClean="0"/>
              <a:t>honest</a:t>
            </a:r>
            <a:r>
              <a:rPr lang="nl-NL" sz="3200" dirty="0" smtClean="0"/>
              <a:t> person </a:t>
            </a:r>
            <a:r>
              <a:rPr lang="nl-NL" sz="3200" dirty="0" err="1" smtClean="0"/>
              <a:t>speaks</a:t>
            </a:r>
            <a:r>
              <a:rPr lang="nl-NL" sz="3200" dirty="0" smtClean="0"/>
              <a:t> his/her mind</a:t>
            </a:r>
            <a:endParaRPr lang="nl-NL" sz="3200" dirty="0"/>
          </a:p>
          <a:p>
            <a:r>
              <a:rPr lang="nl-NL" sz="3200" dirty="0" smtClean="0"/>
              <a:t>Active search </a:t>
            </a:r>
            <a:r>
              <a:rPr lang="nl-NL" sz="3200" dirty="0" err="1" smtClean="0"/>
              <a:t>for</a:t>
            </a:r>
            <a:r>
              <a:rPr lang="nl-NL" sz="3200" dirty="0" smtClean="0"/>
              <a:t> information in different media</a:t>
            </a:r>
          </a:p>
          <a:p>
            <a:pPr marL="0" indent="0">
              <a:buNone/>
            </a:pPr>
            <a:endParaRPr lang="nl-NL" dirty="0" smtClean="0"/>
          </a:p>
        </p:txBody>
      </p:sp>
      <p:sp>
        <p:nvSpPr>
          <p:cNvPr id="2" name="Tijdelijke aanduiding voor inhoud 1"/>
          <p:cNvSpPr>
            <a:spLocks noGrp="1"/>
          </p:cNvSpPr>
          <p:nvPr>
            <p:ph sz="half" idx="2"/>
          </p:nvPr>
        </p:nvSpPr>
        <p:spPr>
          <a:xfrm>
            <a:off x="6019800" y="778214"/>
            <a:ext cx="5577192" cy="6079786"/>
          </a:xfrm>
        </p:spPr>
        <p:txBody>
          <a:bodyPr/>
          <a:lstStyle/>
          <a:p>
            <a:pPr marL="0" indent="0">
              <a:buNone/>
            </a:pPr>
            <a:r>
              <a:rPr lang="nl-NL" sz="3200" dirty="0" smtClean="0">
                <a:solidFill>
                  <a:srgbClr val="C00000"/>
                </a:solidFill>
              </a:rPr>
              <a:t>           Collectivist</a:t>
            </a:r>
            <a:endParaRPr lang="nl-NL" sz="3200" dirty="0">
              <a:solidFill>
                <a:srgbClr val="C00000"/>
              </a:solidFill>
            </a:endParaRPr>
          </a:p>
          <a:p>
            <a:r>
              <a:rPr lang="nl-NL" sz="3200" dirty="0" smtClean="0"/>
              <a:t>“We”, </a:t>
            </a:r>
            <a:r>
              <a:rPr lang="nl-NL" sz="3200" dirty="0" err="1" smtClean="0"/>
              <a:t>interdependent</a:t>
            </a:r>
            <a:r>
              <a:rPr lang="nl-NL" sz="3200" dirty="0" smtClean="0"/>
              <a:t> </a:t>
            </a:r>
            <a:r>
              <a:rPr lang="nl-NL" sz="3200" dirty="0" err="1" smtClean="0"/>
              <a:t>self</a:t>
            </a:r>
            <a:endParaRPr lang="nl-NL" sz="3200" dirty="0" smtClean="0"/>
          </a:p>
          <a:p>
            <a:r>
              <a:rPr lang="en-US" sz="3200" dirty="0" smtClean="0"/>
              <a:t>Member of in-group</a:t>
            </a:r>
          </a:p>
          <a:p>
            <a:r>
              <a:rPr lang="en-US" sz="3200" dirty="0" smtClean="0"/>
              <a:t>Indirect, visual, metaphorical</a:t>
            </a:r>
          </a:p>
          <a:p>
            <a:r>
              <a:rPr lang="en-US" sz="3200" dirty="0" err="1" smtClean="0"/>
              <a:t>Particularist</a:t>
            </a:r>
            <a:r>
              <a:rPr lang="en-US" sz="3200" dirty="0" smtClean="0"/>
              <a:t>, ours and theirs</a:t>
            </a:r>
          </a:p>
          <a:p>
            <a:r>
              <a:rPr lang="en-US" sz="3200" dirty="0" smtClean="0"/>
              <a:t>High context communication: many things are implicit</a:t>
            </a:r>
            <a:endParaRPr lang="nl-NL" sz="3200" dirty="0" smtClean="0"/>
          </a:p>
          <a:p>
            <a:r>
              <a:rPr lang="nl-NL" sz="3200" dirty="0" smtClean="0"/>
              <a:t>Harmony </a:t>
            </a:r>
            <a:r>
              <a:rPr lang="nl-NL" sz="3200" dirty="0" err="1" smtClean="0"/>
              <a:t>should</a:t>
            </a:r>
            <a:r>
              <a:rPr lang="nl-NL" sz="3200" dirty="0" smtClean="0"/>
              <a:t> </a:t>
            </a:r>
            <a:r>
              <a:rPr lang="nl-NL" sz="3200" dirty="0" err="1" smtClean="0"/>
              <a:t>be</a:t>
            </a:r>
            <a:r>
              <a:rPr lang="nl-NL" sz="3200" dirty="0" smtClean="0"/>
              <a:t> </a:t>
            </a:r>
            <a:r>
              <a:rPr lang="nl-NL" sz="3200" dirty="0" err="1" smtClean="0"/>
              <a:t>preserved</a:t>
            </a:r>
            <a:r>
              <a:rPr lang="nl-NL" sz="3200" dirty="0" smtClean="0"/>
              <a:t>, direct </a:t>
            </a:r>
            <a:r>
              <a:rPr lang="nl-NL" sz="3200" dirty="0" err="1" smtClean="0"/>
              <a:t>confrontations</a:t>
            </a:r>
            <a:r>
              <a:rPr lang="nl-NL" sz="3200" dirty="0" smtClean="0"/>
              <a:t> </a:t>
            </a:r>
            <a:r>
              <a:rPr lang="nl-NL" sz="3200" dirty="0" err="1" smtClean="0"/>
              <a:t>avoided</a:t>
            </a:r>
            <a:endParaRPr lang="nl-NL" sz="3200" dirty="0" smtClean="0"/>
          </a:p>
          <a:p>
            <a:r>
              <a:rPr lang="nl-NL" sz="3200" dirty="0" smtClean="0"/>
              <a:t>Heavy </a:t>
            </a:r>
            <a:r>
              <a:rPr lang="nl-NL" sz="3200" dirty="0" err="1" smtClean="0"/>
              <a:t>use</a:t>
            </a:r>
            <a:r>
              <a:rPr lang="nl-NL" sz="3200" dirty="0" smtClean="0"/>
              <a:t> of </a:t>
            </a:r>
            <a:r>
              <a:rPr lang="nl-NL" sz="3200" dirty="0" err="1" smtClean="0"/>
              <a:t>social</a:t>
            </a:r>
            <a:r>
              <a:rPr lang="nl-NL" sz="3200" dirty="0" smtClean="0"/>
              <a:t> media, word of </a:t>
            </a:r>
            <a:r>
              <a:rPr lang="nl-NL" sz="3200" dirty="0" err="1" smtClean="0"/>
              <a:t>mouth</a:t>
            </a:r>
            <a:r>
              <a:rPr lang="nl-NL" sz="3200" dirty="0" smtClean="0"/>
              <a:t>, </a:t>
            </a:r>
            <a:r>
              <a:rPr lang="nl-NL" sz="3200" dirty="0" err="1" smtClean="0"/>
              <a:t>passive</a:t>
            </a:r>
            <a:r>
              <a:rPr lang="nl-NL" sz="3200" dirty="0" smtClean="0"/>
              <a:t> search</a:t>
            </a:r>
            <a:endParaRPr lang="nl-NL" sz="3200" dirty="0"/>
          </a:p>
          <a:p>
            <a:pPr marL="0" indent="0">
              <a:buNone/>
            </a:pPr>
            <a:endParaRPr lang="nl-NL" sz="3200" dirty="0"/>
          </a:p>
        </p:txBody>
      </p:sp>
    </p:spTree>
    <p:extLst>
      <p:ext uri="{BB962C8B-B14F-4D97-AF65-F5344CB8AC3E}">
        <p14:creationId xmlns:p14="http://schemas.microsoft.com/office/powerpoint/2010/main" xmlns="" val="293013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98834" y="365125"/>
            <a:ext cx="10954966" cy="617369"/>
          </a:xfrm>
        </p:spPr>
        <p:txBody>
          <a:bodyPr/>
          <a:lstStyle/>
          <a:p>
            <a:pPr algn="ctr"/>
            <a:r>
              <a:rPr lang="nl-NL" sz="4000" dirty="0" err="1" smtClean="0">
                <a:solidFill>
                  <a:srgbClr val="0070C0"/>
                </a:solidFill>
                <a:latin typeface="+mn-lt"/>
              </a:rPr>
              <a:t>Ind</a:t>
            </a:r>
            <a:r>
              <a:rPr lang="nl-NL" sz="4000" dirty="0" smtClean="0">
                <a:solidFill>
                  <a:srgbClr val="0070C0"/>
                </a:solidFill>
                <a:latin typeface="+mn-lt"/>
              </a:rPr>
              <a:t>-Col score ranking </a:t>
            </a:r>
            <a:r>
              <a:rPr lang="nl-NL" sz="4000" dirty="0" err="1" smtClean="0">
                <a:solidFill>
                  <a:srgbClr val="0070C0"/>
                </a:solidFill>
                <a:latin typeface="+mn-lt"/>
              </a:rPr>
              <a:t>for</a:t>
            </a:r>
            <a:r>
              <a:rPr lang="nl-NL" sz="4000" dirty="0" smtClean="0">
                <a:solidFill>
                  <a:srgbClr val="0070C0"/>
                </a:solidFill>
                <a:latin typeface="+mn-lt"/>
              </a:rPr>
              <a:t> </a:t>
            </a:r>
            <a:r>
              <a:rPr lang="nl-NL" sz="4000" dirty="0" err="1" smtClean="0">
                <a:solidFill>
                  <a:srgbClr val="0070C0"/>
                </a:solidFill>
                <a:latin typeface="+mn-lt"/>
              </a:rPr>
              <a:t>selected</a:t>
            </a:r>
            <a:r>
              <a:rPr lang="nl-NL" sz="4000" dirty="0" smtClean="0">
                <a:solidFill>
                  <a:srgbClr val="0070C0"/>
                </a:solidFill>
                <a:latin typeface="+mn-lt"/>
              </a:rPr>
              <a:t> </a:t>
            </a:r>
            <a:r>
              <a:rPr lang="nl-NL" sz="4000" dirty="0" err="1" smtClean="0">
                <a:solidFill>
                  <a:srgbClr val="0070C0"/>
                </a:solidFill>
                <a:latin typeface="+mn-lt"/>
              </a:rPr>
              <a:t>countries</a:t>
            </a:r>
            <a:endParaRPr lang="nl-NL" sz="4000" dirty="0">
              <a:latin typeface="+mn-lt"/>
            </a:endParaRPr>
          </a:p>
        </p:txBody>
      </p:sp>
      <p:sp>
        <p:nvSpPr>
          <p:cNvPr id="7" name="Tijdelijke aanduiding voor inhoud 6"/>
          <p:cNvSpPr>
            <a:spLocks noGrp="1"/>
          </p:cNvSpPr>
          <p:nvPr>
            <p:ph idx="1"/>
          </p:nvPr>
        </p:nvSpPr>
        <p:spPr>
          <a:xfrm>
            <a:off x="1322962" y="982494"/>
            <a:ext cx="9865468" cy="5518319"/>
          </a:xfrm>
        </p:spPr>
        <p:txBody>
          <a:bodyPr rtlCol="0">
            <a:noAutofit/>
          </a:bodyPr>
          <a:lstStyle/>
          <a:p>
            <a:pPr fontAlgn="auto">
              <a:lnSpc>
                <a:spcPct val="80000"/>
              </a:lnSpc>
              <a:spcBef>
                <a:spcPts val="0"/>
              </a:spcBef>
              <a:spcAft>
                <a:spcPts val="0"/>
              </a:spcAft>
              <a:buNone/>
              <a:defRPr/>
            </a:pPr>
            <a:r>
              <a:rPr lang="nl-NL" i="1" dirty="0" smtClean="0">
                <a:solidFill>
                  <a:srgbClr val="C00000"/>
                </a:solidFill>
              </a:rPr>
              <a:t>individualist</a:t>
            </a:r>
            <a:endParaRPr lang="nl-NL" dirty="0">
              <a:solidFill>
                <a:srgbClr val="C00000"/>
              </a:solidFill>
            </a:endParaRPr>
          </a:p>
          <a:p>
            <a:pPr marL="514350" indent="-514350" fontAlgn="auto">
              <a:lnSpc>
                <a:spcPct val="70000"/>
              </a:lnSpc>
              <a:spcBef>
                <a:spcPts val="0"/>
              </a:spcBef>
              <a:spcAft>
                <a:spcPts val="0"/>
              </a:spcAft>
              <a:buNone/>
              <a:defRPr/>
            </a:pPr>
            <a:r>
              <a:rPr lang="nl-NL" dirty="0" smtClean="0"/>
              <a:t>USA, Australia</a:t>
            </a:r>
            <a:endParaRPr lang="nl-NL" dirty="0"/>
          </a:p>
          <a:p>
            <a:pPr marL="0" indent="0" fontAlgn="auto">
              <a:lnSpc>
                <a:spcPct val="70000"/>
              </a:lnSpc>
              <a:spcBef>
                <a:spcPts val="0"/>
              </a:spcBef>
              <a:spcAft>
                <a:spcPts val="0"/>
              </a:spcAft>
              <a:buNone/>
              <a:tabLst>
                <a:tab pos="0" algn="l"/>
              </a:tabLst>
              <a:defRPr/>
            </a:pPr>
            <a:r>
              <a:rPr lang="nl-NL" dirty="0"/>
              <a:t>	</a:t>
            </a:r>
            <a:r>
              <a:rPr lang="nl-NL" dirty="0" smtClean="0"/>
              <a:t>       UK, Canada</a:t>
            </a:r>
            <a:endParaRPr lang="nl-NL" dirty="0"/>
          </a:p>
          <a:p>
            <a:pPr marL="514350" indent="-514350" fontAlgn="auto">
              <a:lnSpc>
                <a:spcPct val="70000"/>
              </a:lnSpc>
              <a:spcBef>
                <a:spcPts val="0"/>
              </a:spcBef>
              <a:spcAft>
                <a:spcPts val="0"/>
              </a:spcAft>
              <a:buNone/>
              <a:defRPr/>
            </a:pPr>
            <a:r>
              <a:rPr lang="nl-NL" dirty="0" smtClean="0"/>
              <a:t>              Netherlands, Belgium</a:t>
            </a:r>
          </a:p>
          <a:p>
            <a:pPr marL="514350" indent="-514350" fontAlgn="auto">
              <a:lnSpc>
                <a:spcPct val="70000"/>
              </a:lnSpc>
              <a:spcBef>
                <a:spcPts val="0"/>
              </a:spcBef>
              <a:spcAft>
                <a:spcPts val="0"/>
              </a:spcAft>
              <a:buNone/>
              <a:defRPr/>
            </a:pPr>
            <a:r>
              <a:rPr lang="nl-NL" dirty="0" smtClean="0"/>
              <a:t>                   Hungary, Italy</a:t>
            </a:r>
            <a:endParaRPr lang="nl-NL" dirty="0"/>
          </a:p>
          <a:p>
            <a:pPr marL="514350" indent="-514350" fontAlgn="auto">
              <a:lnSpc>
                <a:spcPct val="70000"/>
              </a:lnSpc>
              <a:spcBef>
                <a:spcPts val="0"/>
              </a:spcBef>
              <a:spcAft>
                <a:spcPts val="0"/>
              </a:spcAft>
              <a:buNone/>
              <a:defRPr/>
            </a:pPr>
            <a:r>
              <a:rPr lang="nl-NL" dirty="0" smtClean="0"/>
              <a:t>                        </a:t>
            </a:r>
            <a:r>
              <a:rPr lang="nl-NL" dirty="0" err="1" smtClean="0"/>
              <a:t>Nordic</a:t>
            </a:r>
            <a:r>
              <a:rPr lang="nl-NL" dirty="0" smtClean="0"/>
              <a:t> </a:t>
            </a:r>
            <a:r>
              <a:rPr lang="nl-NL" dirty="0" err="1" smtClean="0"/>
              <a:t>countries</a:t>
            </a:r>
            <a:endParaRPr lang="nl-NL" dirty="0" smtClean="0"/>
          </a:p>
          <a:p>
            <a:pPr marL="514350" indent="-514350" fontAlgn="auto">
              <a:lnSpc>
                <a:spcPct val="70000"/>
              </a:lnSpc>
              <a:spcBef>
                <a:spcPts val="0"/>
              </a:spcBef>
              <a:spcAft>
                <a:spcPts val="0"/>
              </a:spcAft>
              <a:buNone/>
              <a:defRPr/>
            </a:pPr>
            <a:r>
              <a:rPr lang="nl-NL" dirty="0"/>
              <a:t> </a:t>
            </a:r>
            <a:r>
              <a:rPr lang="nl-NL" dirty="0" smtClean="0"/>
              <a:t>                            </a:t>
            </a:r>
            <a:r>
              <a:rPr lang="nl-NL" dirty="0" err="1" smtClean="0"/>
              <a:t>Baltic</a:t>
            </a:r>
            <a:r>
              <a:rPr lang="nl-NL" dirty="0" smtClean="0"/>
              <a:t> </a:t>
            </a:r>
            <a:r>
              <a:rPr lang="nl-NL" dirty="0" err="1" smtClean="0"/>
              <a:t>countries</a:t>
            </a:r>
            <a:endParaRPr lang="nl-NL" dirty="0"/>
          </a:p>
          <a:p>
            <a:pPr marL="514350" indent="-514350" fontAlgn="auto">
              <a:lnSpc>
                <a:spcPct val="70000"/>
              </a:lnSpc>
              <a:spcBef>
                <a:spcPts val="0"/>
              </a:spcBef>
              <a:spcAft>
                <a:spcPts val="0"/>
              </a:spcAft>
              <a:buNone/>
              <a:defRPr/>
            </a:pPr>
            <a:r>
              <a:rPr lang="nl-NL" dirty="0"/>
              <a:t> </a:t>
            </a:r>
            <a:r>
              <a:rPr lang="nl-NL" dirty="0" smtClean="0"/>
              <a:t>                                 </a:t>
            </a:r>
            <a:r>
              <a:rPr lang="nl-NL" dirty="0" err="1" smtClean="0"/>
              <a:t>German</a:t>
            </a:r>
            <a:r>
              <a:rPr lang="nl-NL" dirty="0" smtClean="0"/>
              <a:t> </a:t>
            </a:r>
            <a:r>
              <a:rPr lang="nl-NL" dirty="0" err="1" smtClean="0"/>
              <a:t>speaking</a:t>
            </a:r>
            <a:r>
              <a:rPr lang="nl-NL" dirty="0" smtClean="0"/>
              <a:t> </a:t>
            </a:r>
            <a:r>
              <a:rPr lang="nl-NL" dirty="0" err="1" smtClean="0"/>
              <a:t>countries</a:t>
            </a:r>
            <a:endParaRPr lang="nl-NL" dirty="0" smtClean="0"/>
          </a:p>
          <a:p>
            <a:pPr marL="514350" indent="-514350" fontAlgn="auto">
              <a:lnSpc>
                <a:spcPct val="70000"/>
              </a:lnSpc>
              <a:spcBef>
                <a:spcPts val="0"/>
              </a:spcBef>
              <a:spcAft>
                <a:spcPts val="0"/>
              </a:spcAft>
              <a:buNone/>
              <a:defRPr/>
            </a:pPr>
            <a:r>
              <a:rPr lang="nl-NL" dirty="0"/>
              <a:t> </a:t>
            </a:r>
            <a:r>
              <a:rPr lang="nl-NL" dirty="0" smtClean="0"/>
              <a:t>                                      Poland, </a:t>
            </a:r>
            <a:r>
              <a:rPr lang="nl-NL" dirty="0" err="1" smtClean="0"/>
              <a:t>Czechia</a:t>
            </a:r>
            <a:r>
              <a:rPr lang="nl-NL" dirty="0" smtClean="0"/>
              <a:t>, Slovakia</a:t>
            </a:r>
            <a:endParaRPr lang="nl-NL" dirty="0"/>
          </a:p>
          <a:p>
            <a:pPr marL="514350" indent="-514350" fontAlgn="auto">
              <a:lnSpc>
                <a:spcPct val="70000"/>
              </a:lnSpc>
              <a:spcBef>
                <a:spcPts val="0"/>
              </a:spcBef>
              <a:spcAft>
                <a:spcPts val="0"/>
              </a:spcAft>
              <a:buNone/>
              <a:defRPr/>
            </a:pPr>
            <a:r>
              <a:rPr lang="nl-NL" dirty="0"/>
              <a:t>				</a:t>
            </a:r>
            <a:r>
              <a:rPr lang="nl-NL" dirty="0" smtClean="0"/>
              <a:t>           Spain</a:t>
            </a:r>
          </a:p>
          <a:p>
            <a:pPr marL="514350" indent="-514350" fontAlgn="auto">
              <a:lnSpc>
                <a:spcPct val="70000"/>
              </a:lnSpc>
              <a:spcBef>
                <a:spcPts val="0"/>
              </a:spcBef>
              <a:spcAft>
                <a:spcPts val="0"/>
              </a:spcAft>
              <a:buNone/>
              <a:defRPr/>
            </a:pPr>
            <a:r>
              <a:rPr lang="nl-NL" dirty="0"/>
              <a:t>	</a:t>
            </a:r>
            <a:r>
              <a:rPr lang="nl-NL" dirty="0" smtClean="0"/>
              <a:t>				     India, Japan</a:t>
            </a:r>
            <a:endParaRPr lang="nl-NL" dirty="0"/>
          </a:p>
          <a:p>
            <a:pPr marL="514350" indent="-514350" fontAlgn="auto">
              <a:lnSpc>
                <a:spcPct val="70000"/>
              </a:lnSpc>
              <a:spcBef>
                <a:spcPts val="0"/>
              </a:spcBef>
              <a:spcAft>
                <a:spcPts val="0"/>
              </a:spcAft>
              <a:buNone/>
              <a:defRPr/>
            </a:pPr>
            <a:r>
              <a:rPr lang="nl-NL" dirty="0"/>
              <a:t>					     </a:t>
            </a:r>
            <a:r>
              <a:rPr lang="nl-NL" dirty="0" smtClean="0"/>
              <a:t>     Russia, Turkey, Greece</a:t>
            </a:r>
          </a:p>
          <a:p>
            <a:pPr marL="514350" indent="-514350" fontAlgn="auto">
              <a:lnSpc>
                <a:spcPct val="70000"/>
              </a:lnSpc>
              <a:spcBef>
                <a:spcPts val="0"/>
              </a:spcBef>
              <a:spcAft>
                <a:spcPts val="0"/>
              </a:spcAft>
              <a:buNone/>
              <a:defRPr/>
            </a:pPr>
            <a:r>
              <a:rPr lang="nl-NL" dirty="0"/>
              <a:t> </a:t>
            </a:r>
            <a:r>
              <a:rPr lang="nl-NL" dirty="0" smtClean="0"/>
              <a:t>                                                           Brazil</a:t>
            </a:r>
            <a:endParaRPr lang="nl-NL" dirty="0"/>
          </a:p>
          <a:p>
            <a:pPr marL="514350" indent="-514350" fontAlgn="auto">
              <a:lnSpc>
                <a:spcPct val="70000"/>
              </a:lnSpc>
              <a:spcBef>
                <a:spcPts val="0"/>
              </a:spcBef>
              <a:spcAft>
                <a:spcPts val="0"/>
              </a:spcAft>
              <a:buNone/>
              <a:tabLst>
                <a:tab pos="808038" algn="l"/>
              </a:tabLst>
              <a:defRPr/>
            </a:pPr>
            <a:r>
              <a:rPr lang="nl-NL" dirty="0"/>
              <a:t>						</a:t>
            </a:r>
            <a:r>
              <a:rPr lang="nl-NL" dirty="0" smtClean="0"/>
              <a:t>	         Balkan </a:t>
            </a:r>
            <a:r>
              <a:rPr lang="nl-NL" dirty="0" err="1" smtClean="0"/>
              <a:t>countries</a:t>
            </a:r>
            <a:endParaRPr lang="nl-NL" dirty="0" smtClean="0"/>
          </a:p>
          <a:p>
            <a:pPr marL="514350" indent="-514350" fontAlgn="auto">
              <a:lnSpc>
                <a:spcPct val="70000"/>
              </a:lnSpc>
              <a:spcBef>
                <a:spcPts val="0"/>
              </a:spcBef>
              <a:spcAft>
                <a:spcPts val="0"/>
              </a:spcAft>
              <a:buNone/>
              <a:tabLst>
                <a:tab pos="808038" algn="l"/>
              </a:tabLst>
              <a:defRPr/>
            </a:pPr>
            <a:r>
              <a:rPr lang="nl-NL" dirty="0" smtClean="0"/>
              <a:t>								  </a:t>
            </a:r>
            <a:r>
              <a:rPr lang="nl-NL" dirty="0" err="1" smtClean="0"/>
              <a:t>Islamic</a:t>
            </a:r>
            <a:r>
              <a:rPr lang="nl-NL" dirty="0" smtClean="0"/>
              <a:t> </a:t>
            </a:r>
            <a:r>
              <a:rPr lang="nl-NL" dirty="0" err="1" smtClean="0"/>
              <a:t>countries</a:t>
            </a:r>
            <a:r>
              <a:rPr lang="nl-NL" dirty="0" smtClean="0"/>
              <a:t>, </a:t>
            </a:r>
            <a:r>
              <a:rPr lang="nl-NL" dirty="0" err="1" smtClean="0"/>
              <a:t>Africa</a:t>
            </a:r>
            <a:endParaRPr lang="nl-NL" dirty="0"/>
          </a:p>
          <a:p>
            <a:pPr marL="514350" indent="-514350" fontAlgn="auto">
              <a:lnSpc>
                <a:spcPct val="70000"/>
              </a:lnSpc>
              <a:spcBef>
                <a:spcPts val="0"/>
              </a:spcBef>
              <a:spcAft>
                <a:spcPts val="0"/>
              </a:spcAft>
              <a:buNone/>
              <a:tabLst>
                <a:tab pos="808038" algn="l"/>
              </a:tabLst>
              <a:defRPr/>
            </a:pPr>
            <a:r>
              <a:rPr lang="nl-NL" dirty="0" smtClean="0"/>
              <a:t>                                                                           China, East </a:t>
            </a:r>
            <a:r>
              <a:rPr lang="nl-NL" dirty="0" err="1" smtClean="0"/>
              <a:t>Asia</a:t>
            </a:r>
            <a:endParaRPr lang="nl-NL" dirty="0" smtClean="0"/>
          </a:p>
          <a:p>
            <a:pPr marL="514350" indent="-514350" fontAlgn="auto">
              <a:lnSpc>
                <a:spcPct val="70000"/>
              </a:lnSpc>
              <a:spcBef>
                <a:spcPts val="0"/>
              </a:spcBef>
              <a:spcAft>
                <a:spcPts val="0"/>
              </a:spcAft>
              <a:buNone/>
              <a:tabLst>
                <a:tab pos="808038" algn="l"/>
              </a:tabLst>
              <a:defRPr/>
            </a:pPr>
            <a:r>
              <a:rPr lang="nl-NL" dirty="0" smtClean="0"/>
              <a:t>                                                                                Spanish America</a:t>
            </a:r>
          </a:p>
          <a:p>
            <a:pPr marL="514350" indent="-514350" fontAlgn="auto">
              <a:lnSpc>
                <a:spcPct val="80000"/>
              </a:lnSpc>
              <a:spcBef>
                <a:spcPts val="0"/>
              </a:spcBef>
              <a:spcAft>
                <a:spcPts val="0"/>
              </a:spcAft>
              <a:buNone/>
              <a:defRPr/>
            </a:pPr>
            <a:r>
              <a:rPr lang="nl-NL" dirty="0"/>
              <a:t>						           </a:t>
            </a:r>
            <a:r>
              <a:rPr lang="nl-NL" dirty="0" smtClean="0"/>
              <a:t>                </a:t>
            </a:r>
            <a:r>
              <a:rPr lang="nl-NL" i="1" dirty="0" smtClean="0">
                <a:solidFill>
                  <a:schemeClr val="accent6">
                    <a:lumMod val="50000"/>
                  </a:schemeClr>
                </a:solidFill>
              </a:rPr>
              <a:t>collectivist</a:t>
            </a:r>
            <a:endParaRPr lang="nl-NL" i="1" dirty="0">
              <a:solidFill>
                <a:schemeClr val="accent6">
                  <a:lumMod val="50000"/>
                </a:schemeClr>
              </a:solidFill>
            </a:endParaRPr>
          </a:p>
        </p:txBody>
      </p:sp>
      <p:cxnSp>
        <p:nvCxnSpPr>
          <p:cNvPr id="3" name="Rechte verbindingslijn 2"/>
          <p:cNvCxnSpPr/>
          <p:nvPr/>
        </p:nvCxnSpPr>
        <p:spPr>
          <a:xfrm flipH="1">
            <a:off x="1488332" y="4396902"/>
            <a:ext cx="9728" cy="38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1322962" y="42607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V="1">
            <a:off x="0" y="4289898"/>
            <a:ext cx="0" cy="9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1332689" y="4036979"/>
            <a:ext cx="9873575" cy="972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1322962" y="982494"/>
            <a:ext cx="9727" cy="5518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11206264" y="982494"/>
            <a:ext cx="0" cy="5518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1322962" y="982494"/>
            <a:ext cx="98833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1332689" y="6500813"/>
            <a:ext cx="98735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42873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3"/>
          <p:cNvGrpSpPr>
            <a:grpSpLocks/>
          </p:cNvGrpSpPr>
          <p:nvPr/>
        </p:nvGrpSpPr>
        <p:grpSpPr bwMode="auto">
          <a:xfrm>
            <a:off x="904081" y="974727"/>
            <a:ext cx="10094912" cy="1936750"/>
            <a:chOff x="285" y="644"/>
            <a:chExt cx="6359" cy="1220"/>
          </a:xfrm>
        </p:grpSpPr>
        <p:sp>
          <p:nvSpPr>
            <p:cNvPr id="31767" name="Oval 3"/>
            <p:cNvSpPr>
              <a:spLocks noChangeArrowheads="1"/>
            </p:cNvSpPr>
            <p:nvPr/>
          </p:nvSpPr>
          <p:spPr bwMode="auto">
            <a:xfrm>
              <a:off x="581" y="644"/>
              <a:ext cx="5789" cy="960"/>
            </a:xfrm>
            <a:prstGeom prst="ellipse">
              <a:avLst/>
            </a:prstGeom>
            <a:noFill/>
            <a:ln w="19050" algn="ctr">
              <a:solidFill>
                <a:schemeClr val="hlink"/>
              </a:solidFill>
              <a:round/>
              <a:headEnd/>
              <a:tailEnd/>
            </a:ln>
          </p:spPr>
          <p:txBody>
            <a:bodyPr wrap="none" anchor="ctr"/>
            <a:lstStyle/>
            <a:p>
              <a:pPr algn="ctr" eaLnBrk="0" hangingPunct="0"/>
              <a:endParaRPr lang="en-US" sz="2000" b="1">
                <a:solidFill>
                  <a:schemeClr val="folHlink"/>
                </a:solidFill>
                <a:latin typeface="Helvetica" pitchFamily="34" charset="0"/>
              </a:endParaRPr>
            </a:p>
          </p:txBody>
        </p:sp>
        <p:sp>
          <p:nvSpPr>
            <p:cNvPr id="70660" name="Oval 4"/>
            <p:cNvSpPr>
              <a:spLocks noChangeArrowheads="1"/>
            </p:cNvSpPr>
            <p:nvPr/>
          </p:nvSpPr>
          <p:spPr bwMode="auto">
            <a:xfrm>
              <a:off x="285" y="932"/>
              <a:ext cx="687" cy="289"/>
            </a:xfrm>
            <a:prstGeom prst="ellipse">
              <a:avLst/>
            </a:prstGeom>
            <a:solidFill>
              <a:srgbClr val="CCECFF"/>
            </a:solidFill>
            <a:ln w="12700">
              <a:solidFill>
                <a:srgbClr val="0000FF"/>
              </a:solidFill>
              <a:round/>
              <a:headEnd/>
              <a:tailEnd/>
            </a:ln>
            <a:effectLst>
              <a:outerShdw dist="107763" dir="2700000" algn="ctr" rotWithShape="0">
                <a:srgbClr val="808080">
                  <a:alpha val="50000"/>
                </a:srgbClr>
              </a:outerShdw>
            </a:effectLst>
          </p:spPr>
          <p:txBody>
            <a:bodyPr/>
            <a:lstStyle/>
            <a:p>
              <a:pPr>
                <a:defRPr/>
              </a:pPr>
              <a:endParaRPr lang="nl-NL"/>
            </a:p>
          </p:txBody>
        </p:sp>
        <p:sp>
          <p:nvSpPr>
            <p:cNvPr id="70661" name="Oval 5"/>
            <p:cNvSpPr>
              <a:spLocks noChangeArrowheads="1"/>
            </p:cNvSpPr>
            <p:nvPr/>
          </p:nvSpPr>
          <p:spPr bwMode="auto">
            <a:xfrm>
              <a:off x="2294" y="932"/>
              <a:ext cx="859" cy="289"/>
            </a:xfrm>
            <a:prstGeom prst="ellipse">
              <a:avLst/>
            </a:prstGeom>
            <a:solidFill>
              <a:srgbClr val="CCECFF"/>
            </a:solidFill>
            <a:ln w="12700">
              <a:solidFill>
                <a:srgbClr val="0000FF"/>
              </a:solidFill>
              <a:round/>
              <a:headEnd/>
              <a:tailEnd/>
            </a:ln>
            <a:effectLst>
              <a:outerShdw dist="107763" dir="2700000" algn="ctr" rotWithShape="0">
                <a:srgbClr val="808080">
                  <a:alpha val="50000"/>
                </a:srgbClr>
              </a:outerShdw>
            </a:effectLst>
          </p:spPr>
          <p:txBody>
            <a:bodyPr/>
            <a:lstStyle/>
            <a:p>
              <a:pPr>
                <a:defRPr/>
              </a:pPr>
              <a:endParaRPr lang="nl-NL"/>
            </a:p>
          </p:txBody>
        </p:sp>
        <p:sp>
          <p:nvSpPr>
            <p:cNvPr id="70662" name="Oval 6"/>
            <p:cNvSpPr>
              <a:spLocks noChangeArrowheads="1"/>
            </p:cNvSpPr>
            <p:nvPr/>
          </p:nvSpPr>
          <p:spPr bwMode="auto">
            <a:xfrm>
              <a:off x="3594" y="932"/>
              <a:ext cx="827" cy="288"/>
            </a:xfrm>
            <a:prstGeom prst="ellipse">
              <a:avLst/>
            </a:prstGeom>
            <a:solidFill>
              <a:srgbClr val="CCECFF"/>
            </a:solidFill>
            <a:ln w="12700">
              <a:solidFill>
                <a:srgbClr val="0000FF"/>
              </a:solidFill>
              <a:round/>
              <a:headEnd/>
              <a:tailEnd/>
            </a:ln>
            <a:effectLst>
              <a:outerShdw dist="107763" dir="2700000" algn="ctr" rotWithShape="0">
                <a:srgbClr val="808080">
                  <a:alpha val="50000"/>
                </a:srgbClr>
              </a:outerShdw>
            </a:effectLst>
          </p:spPr>
          <p:txBody>
            <a:bodyPr/>
            <a:lstStyle/>
            <a:p>
              <a:pPr>
                <a:defRPr/>
              </a:pPr>
              <a:endParaRPr lang="nl-NL"/>
            </a:p>
          </p:txBody>
        </p:sp>
        <p:sp>
          <p:nvSpPr>
            <p:cNvPr id="70663" name="Oval 7"/>
            <p:cNvSpPr>
              <a:spLocks noChangeArrowheads="1"/>
            </p:cNvSpPr>
            <p:nvPr/>
          </p:nvSpPr>
          <p:spPr bwMode="auto">
            <a:xfrm>
              <a:off x="5839" y="932"/>
              <a:ext cx="805" cy="288"/>
            </a:xfrm>
            <a:prstGeom prst="ellipse">
              <a:avLst/>
            </a:prstGeom>
            <a:solidFill>
              <a:srgbClr val="CCECFF"/>
            </a:solidFill>
            <a:ln w="12700">
              <a:solidFill>
                <a:srgbClr val="0000FF"/>
              </a:solidFill>
              <a:round/>
              <a:headEnd/>
              <a:tailEnd/>
            </a:ln>
            <a:effectLst>
              <a:outerShdw dist="107763" dir="2700000" algn="ctr" rotWithShape="0">
                <a:srgbClr val="808080">
                  <a:alpha val="50000"/>
                </a:srgbClr>
              </a:outerShdw>
            </a:effectLst>
          </p:spPr>
          <p:txBody>
            <a:bodyPr/>
            <a:lstStyle/>
            <a:p>
              <a:pPr>
                <a:defRPr/>
              </a:pPr>
              <a:endParaRPr lang="nl-NL"/>
            </a:p>
          </p:txBody>
        </p:sp>
        <p:sp>
          <p:nvSpPr>
            <p:cNvPr id="31772" name="Text Box 8"/>
            <p:cNvSpPr txBox="1">
              <a:spLocks noChangeArrowheads="1"/>
            </p:cNvSpPr>
            <p:nvPr/>
          </p:nvSpPr>
          <p:spPr bwMode="auto">
            <a:xfrm>
              <a:off x="370" y="980"/>
              <a:ext cx="549" cy="212"/>
            </a:xfrm>
            <a:prstGeom prst="rect">
              <a:avLst/>
            </a:prstGeom>
            <a:noFill/>
            <a:ln w="12700">
              <a:noFill/>
              <a:miter lim="800000"/>
              <a:headEnd/>
              <a:tailEnd/>
            </a:ln>
          </p:spPr>
          <p:txBody>
            <a:bodyPr wrap="none">
              <a:spAutoFit/>
            </a:bodyPr>
            <a:lstStyle/>
            <a:p>
              <a:pPr algn="r" eaLnBrk="0" hangingPunct="0"/>
              <a:r>
                <a:rPr lang="en-US" sz="1600" b="1">
                  <a:solidFill>
                    <a:srgbClr val="000000"/>
                  </a:solidFill>
                  <a:latin typeface="Helvetica" pitchFamily="34" charset="0"/>
                </a:rPr>
                <a:t>Sender</a:t>
              </a:r>
              <a:endParaRPr lang="nl-NL" sz="1600" b="1">
                <a:solidFill>
                  <a:srgbClr val="000000"/>
                </a:solidFill>
                <a:latin typeface="Helvetica" pitchFamily="34" charset="0"/>
              </a:endParaRPr>
            </a:p>
          </p:txBody>
        </p:sp>
        <p:sp>
          <p:nvSpPr>
            <p:cNvPr id="31773" name="Text Box 9"/>
            <p:cNvSpPr txBox="1">
              <a:spLocks noChangeArrowheads="1"/>
            </p:cNvSpPr>
            <p:nvPr/>
          </p:nvSpPr>
          <p:spPr bwMode="auto">
            <a:xfrm>
              <a:off x="1222" y="980"/>
              <a:ext cx="624" cy="192"/>
            </a:xfrm>
            <a:prstGeom prst="rect">
              <a:avLst/>
            </a:prstGeom>
            <a:noFill/>
            <a:ln w="12700">
              <a:noFill/>
              <a:miter lim="800000"/>
              <a:headEnd/>
              <a:tailEnd/>
            </a:ln>
          </p:spPr>
          <p:txBody>
            <a:bodyPr wrap="none">
              <a:spAutoFit/>
            </a:bodyPr>
            <a:lstStyle/>
            <a:p>
              <a:pPr algn="r" eaLnBrk="0" hangingPunct="0"/>
              <a:r>
                <a:rPr lang="en-US" sz="1400" b="1">
                  <a:latin typeface="Helvetica" pitchFamily="34" charset="0"/>
                </a:rPr>
                <a:t>Encoding</a:t>
              </a:r>
              <a:endParaRPr lang="nl-NL" sz="1400" b="1">
                <a:latin typeface="Helvetica" pitchFamily="34" charset="0"/>
              </a:endParaRPr>
            </a:p>
          </p:txBody>
        </p:sp>
        <p:sp>
          <p:nvSpPr>
            <p:cNvPr id="31774" name="Text Box 10"/>
            <p:cNvSpPr txBox="1">
              <a:spLocks noChangeArrowheads="1"/>
            </p:cNvSpPr>
            <p:nvPr/>
          </p:nvSpPr>
          <p:spPr bwMode="auto">
            <a:xfrm>
              <a:off x="2411" y="969"/>
              <a:ext cx="656" cy="212"/>
            </a:xfrm>
            <a:prstGeom prst="rect">
              <a:avLst/>
            </a:prstGeom>
            <a:noFill/>
            <a:ln w="12700">
              <a:noFill/>
              <a:miter lim="800000"/>
              <a:headEnd/>
              <a:tailEnd/>
            </a:ln>
          </p:spPr>
          <p:txBody>
            <a:bodyPr wrap="none">
              <a:spAutoFit/>
            </a:bodyPr>
            <a:lstStyle/>
            <a:p>
              <a:pPr algn="r" eaLnBrk="0" hangingPunct="0"/>
              <a:r>
                <a:rPr lang="en-US" sz="1600" b="1">
                  <a:solidFill>
                    <a:srgbClr val="000000"/>
                  </a:solidFill>
                  <a:latin typeface="Helvetica" pitchFamily="34" charset="0"/>
                </a:rPr>
                <a:t>Message</a:t>
              </a:r>
              <a:endParaRPr lang="nl-NL" sz="1600" b="1">
                <a:solidFill>
                  <a:srgbClr val="000000"/>
                </a:solidFill>
                <a:latin typeface="Helvetica" pitchFamily="34" charset="0"/>
              </a:endParaRPr>
            </a:p>
          </p:txBody>
        </p:sp>
        <p:sp>
          <p:nvSpPr>
            <p:cNvPr id="31775" name="Text Box 11"/>
            <p:cNvSpPr txBox="1">
              <a:spLocks noChangeArrowheads="1"/>
            </p:cNvSpPr>
            <p:nvPr/>
          </p:nvSpPr>
          <p:spPr bwMode="auto">
            <a:xfrm>
              <a:off x="3749" y="959"/>
              <a:ext cx="600" cy="212"/>
            </a:xfrm>
            <a:prstGeom prst="rect">
              <a:avLst/>
            </a:prstGeom>
            <a:noFill/>
            <a:ln w="12700">
              <a:noFill/>
              <a:miter lim="800000"/>
              <a:headEnd/>
              <a:tailEnd/>
            </a:ln>
          </p:spPr>
          <p:txBody>
            <a:bodyPr wrap="none">
              <a:spAutoFit/>
            </a:bodyPr>
            <a:lstStyle/>
            <a:p>
              <a:pPr algn="r" eaLnBrk="0" hangingPunct="0"/>
              <a:r>
                <a:rPr lang="en-US" sz="1600" b="1">
                  <a:solidFill>
                    <a:srgbClr val="000000"/>
                  </a:solidFill>
                  <a:latin typeface="Helvetica" pitchFamily="34" charset="0"/>
                </a:rPr>
                <a:t>Medium</a:t>
              </a:r>
              <a:endParaRPr lang="nl-NL" sz="1600" b="1">
                <a:solidFill>
                  <a:srgbClr val="000000"/>
                </a:solidFill>
                <a:latin typeface="Helvetica" pitchFamily="34" charset="0"/>
              </a:endParaRPr>
            </a:p>
          </p:txBody>
        </p:sp>
        <p:sp>
          <p:nvSpPr>
            <p:cNvPr id="31776" name="Text Box 12"/>
            <p:cNvSpPr txBox="1">
              <a:spLocks noChangeArrowheads="1"/>
            </p:cNvSpPr>
            <p:nvPr/>
          </p:nvSpPr>
          <p:spPr bwMode="auto">
            <a:xfrm>
              <a:off x="4783" y="980"/>
              <a:ext cx="624" cy="192"/>
            </a:xfrm>
            <a:prstGeom prst="rect">
              <a:avLst/>
            </a:prstGeom>
            <a:noFill/>
            <a:ln w="12700">
              <a:noFill/>
              <a:miter lim="800000"/>
              <a:headEnd/>
              <a:tailEnd/>
            </a:ln>
          </p:spPr>
          <p:txBody>
            <a:bodyPr wrap="none">
              <a:spAutoFit/>
            </a:bodyPr>
            <a:lstStyle/>
            <a:p>
              <a:pPr algn="r" eaLnBrk="0" hangingPunct="0"/>
              <a:r>
                <a:rPr lang="en-US" sz="1400" b="1">
                  <a:latin typeface="Helvetica" pitchFamily="34" charset="0"/>
                </a:rPr>
                <a:t>Decoding</a:t>
              </a:r>
              <a:endParaRPr lang="nl-NL" sz="1400" b="1">
                <a:latin typeface="Helvetica" pitchFamily="34" charset="0"/>
              </a:endParaRPr>
            </a:p>
          </p:txBody>
        </p:sp>
        <p:sp>
          <p:nvSpPr>
            <p:cNvPr id="31777" name="Text Box 13"/>
            <p:cNvSpPr txBox="1">
              <a:spLocks noChangeArrowheads="1"/>
            </p:cNvSpPr>
            <p:nvPr/>
          </p:nvSpPr>
          <p:spPr bwMode="auto">
            <a:xfrm>
              <a:off x="5988" y="980"/>
              <a:ext cx="649" cy="212"/>
            </a:xfrm>
            <a:prstGeom prst="rect">
              <a:avLst/>
            </a:prstGeom>
            <a:noFill/>
            <a:ln w="12700">
              <a:noFill/>
              <a:miter lim="800000"/>
              <a:headEnd/>
              <a:tailEnd/>
            </a:ln>
          </p:spPr>
          <p:txBody>
            <a:bodyPr wrap="none">
              <a:spAutoFit/>
            </a:bodyPr>
            <a:lstStyle/>
            <a:p>
              <a:pPr algn="r" eaLnBrk="0" hangingPunct="0"/>
              <a:r>
                <a:rPr lang="en-US" sz="1600" b="1">
                  <a:solidFill>
                    <a:srgbClr val="000000"/>
                  </a:solidFill>
                  <a:latin typeface="Helvetica" pitchFamily="34" charset="0"/>
                </a:rPr>
                <a:t>Receiver</a:t>
              </a:r>
              <a:endParaRPr lang="nl-NL" sz="1600" b="1">
                <a:solidFill>
                  <a:srgbClr val="000000"/>
                </a:solidFill>
                <a:latin typeface="Helvetica" pitchFamily="34" charset="0"/>
              </a:endParaRPr>
            </a:p>
          </p:txBody>
        </p:sp>
        <p:sp>
          <p:nvSpPr>
            <p:cNvPr id="31778" name="Line 14"/>
            <p:cNvSpPr>
              <a:spLocks noChangeShapeType="1"/>
            </p:cNvSpPr>
            <p:nvPr/>
          </p:nvSpPr>
          <p:spPr bwMode="auto">
            <a:xfrm>
              <a:off x="994" y="1076"/>
              <a:ext cx="237" cy="0"/>
            </a:xfrm>
            <a:prstGeom prst="line">
              <a:avLst/>
            </a:prstGeom>
            <a:noFill/>
            <a:ln w="25400">
              <a:solidFill>
                <a:schemeClr val="hlink"/>
              </a:solidFill>
              <a:round/>
              <a:headEnd/>
              <a:tailEnd type="triangle" w="med" len="med"/>
            </a:ln>
          </p:spPr>
          <p:txBody>
            <a:bodyPr/>
            <a:lstStyle/>
            <a:p>
              <a:endParaRPr lang="nl-NL"/>
            </a:p>
          </p:txBody>
        </p:sp>
        <p:sp>
          <p:nvSpPr>
            <p:cNvPr id="31779" name="Line 15"/>
            <p:cNvSpPr>
              <a:spLocks noChangeShapeType="1"/>
            </p:cNvSpPr>
            <p:nvPr/>
          </p:nvSpPr>
          <p:spPr bwMode="auto">
            <a:xfrm>
              <a:off x="1940" y="1076"/>
              <a:ext cx="295" cy="0"/>
            </a:xfrm>
            <a:prstGeom prst="line">
              <a:avLst/>
            </a:prstGeom>
            <a:noFill/>
            <a:ln w="25400">
              <a:solidFill>
                <a:schemeClr val="hlink"/>
              </a:solidFill>
              <a:round/>
              <a:headEnd/>
              <a:tailEnd type="triangle" w="med" len="med"/>
            </a:ln>
          </p:spPr>
          <p:txBody>
            <a:bodyPr/>
            <a:lstStyle/>
            <a:p>
              <a:endParaRPr lang="nl-NL"/>
            </a:p>
          </p:txBody>
        </p:sp>
        <p:sp>
          <p:nvSpPr>
            <p:cNvPr id="31780" name="Line 16"/>
            <p:cNvSpPr>
              <a:spLocks noChangeShapeType="1"/>
            </p:cNvSpPr>
            <p:nvPr/>
          </p:nvSpPr>
          <p:spPr bwMode="auto">
            <a:xfrm>
              <a:off x="3180" y="1076"/>
              <a:ext cx="355" cy="0"/>
            </a:xfrm>
            <a:prstGeom prst="line">
              <a:avLst/>
            </a:prstGeom>
            <a:noFill/>
            <a:ln w="25400">
              <a:solidFill>
                <a:schemeClr val="hlink"/>
              </a:solidFill>
              <a:round/>
              <a:headEnd/>
              <a:tailEnd type="triangle" w="med" len="med"/>
            </a:ln>
          </p:spPr>
          <p:txBody>
            <a:bodyPr/>
            <a:lstStyle/>
            <a:p>
              <a:endParaRPr lang="nl-NL"/>
            </a:p>
          </p:txBody>
        </p:sp>
        <p:sp>
          <p:nvSpPr>
            <p:cNvPr id="31781" name="Line 17"/>
            <p:cNvSpPr>
              <a:spLocks noChangeShapeType="1"/>
            </p:cNvSpPr>
            <p:nvPr/>
          </p:nvSpPr>
          <p:spPr bwMode="auto">
            <a:xfrm>
              <a:off x="4480" y="1076"/>
              <a:ext cx="295" cy="0"/>
            </a:xfrm>
            <a:prstGeom prst="line">
              <a:avLst/>
            </a:prstGeom>
            <a:noFill/>
            <a:ln w="25400">
              <a:solidFill>
                <a:schemeClr val="hlink"/>
              </a:solidFill>
              <a:round/>
              <a:headEnd/>
              <a:tailEnd type="triangle" w="med" len="med"/>
            </a:ln>
          </p:spPr>
          <p:txBody>
            <a:bodyPr/>
            <a:lstStyle/>
            <a:p>
              <a:endParaRPr lang="nl-NL"/>
            </a:p>
          </p:txBody>
        </p:sp>
        <p:sp>
          <p:nvSpPr>
            <p:cNvPr id="31782" name="Line 18"/>
            <p:cNvSpPr>
              <a:spLocks noChangeShapeType="1"/>
            </p:cNvSpPr>
            <p:nvPr/>
          </p:nvSpPr>
          <p:spPr bwMode="auto">
            <a:xfrm>
              <a:off x="5484" y="1076"/>
              <a:ext cx="296" cy="0"/>
            </a:xfrm>
            <a:prstGeom prst="line">
              <a:avLst/>
            </a:prstGeom>
            <a:noFill/>
            <a:ln w="25400">
              <a:solidFill>
                <a:schemeClr val="hlink"/>
              </a:solidFill>
              <a:round/>
              <a:headEnd/>
              <a:tailEnd type="triangle" w="med" len="med"/>
            </a:ln>
          </p:spPr>
          <p:txBody>
            <a:bodyPr/>
            <a:lstStyle/>
            <a:p>
              <a:endParaRPr lang="nl-NL"/>
            </a:p>
          </p:txBody>
        </p:sp>
        <p:sp>
          <p:nvSpPr>
            <p:cNvPr id="31783" name="Text Box 19"/>
            <p:cNvSpPr txBox="1">
              <a:spLocks noChangeArrowheads="1"/>
            </p:cNvSpPr>
            <p:nvPr/>
          </p:nvSpPr>
          <p:spPr bwMode="auto">
            <a:xfrm>
              <a:off x="2907" y="1652"/>
              <a:ext cx="705" cy="212"/>
            </a:xfrm>
            <a:prstGeom prst="rect">
              <a:avLst/>
            </a:prstGeom>
            <a:noFill/>
            <a:ln w="12700">
              <a:noFill/>
              <a:miter lim="800000"/>
              <a:headEnd/>
              <a:tailEnd/>
            </a:ln>
          </p:spPr>
          <p:txBody>
            <a:bodyPr wrap="none">
              <a:spAutoFit/>
            </a:bodyPr>
            <a:lstStyle/>
            <a:p>
              <a:pPr algn="ctr" eaLnBrk="0" hangingPunct="0"/>
              <a:r>
                <a:rPr lang="en-US" sz="1600" b="1">
                  <a:latin typeface="Helvetica" pitchFamily="34" charset="0"/>
                </a:rPr>
                <a:t>Feedback</a:t>
              </a:r>
              <a:endParaRPr lang="nl-NL" sz="1600" b="1">
                <a:latin typeface="Helvetica" pitchFamily="34" charset="0"/>
              </a:endParaRPr>
            </a:p>
          </p:txBody>
        </p:sp>
        <p:sp>
          <p:nvSpPr>
            <p:cNvPr id="31784" name="Line 20"/>
            <p:cNvSpPr>
              <a:spLocks noChangeShapeType="1"/>
            </p:cNvSpPr>
            <p:nvPr/>
          </p:nvSpPr>
          <p:spPr bwMode="auto">
            <a:xfrm flipH="1">
              <a:off x="3180" y="1604"/>
              <a:ext cx="414" cy="0"/>
            </a:xfrm>
            <a:prstGeom prst="line">
              <a:avLst/>
            </a:prstGeom>
            <a:noFill/>
            <a:ln w="12700">
              <a:solidFill>
                <a:schemeClr val="hlink"/>
              </a:solidFill>
              <a:round/>
              <a:headEnd/>
              <a:tailEnd type="triangle" w="lg" len="lg"/>
            </a:ln>
          </p:spPr>
          <p:txBody>
            <a:bodyPr wrap="none" anchor="ctr"/>
            <a:lstStyle/>
            <a:p>
              <a:endParaRPr lang="nl-NL"/>
            </a:p>
          </p:txBody>
        </p:sp>
        <p:sp>
          <p:nvSpPr>
            <p:cNvPr id="31785" name="Line 21"/>
            <p:cNvSpPr>
              <a:spLocks noChangeShapeType="1"/>
            </p:cNvSpPr>
            <p:nvPr/>
          </p:nvSpPr>
          <p:spPr bwMode="auto">
            <a:xfrm>
              <a:off x="3062" y="644"/>
              <a:ext cx="295" cy="0"/>
            </a:xfrm>
            <a:prstGeom prst="line">
              <a:avLst/>
            </a:prstGeom>
            <a:noFill/>
            <a:ln w="12700">
              <a:solidFill>
                <a:schemeClr val="hlink"/>
              </a:solidFill>
              <a:round/>
              <a:headEnd/>
              <a:tailEnd type="triangle" w="lg" len="lg"/>
            </a:ln>
          </p:spPr>
          <p:txBody>
            <a:bodyPr wrap="none" anchor="ctr"/>
            <a:lstStyle/>
            <a:p>
              <a:endParaRPr lang="nl-NL"/>
            </a:p>
          </p:txBody>
        </p:sp>
      </p:grpSp>
      <p:sp>
        <p:nvSpPr>
          <p:cNvPr id="31747" name="Oval 26"/>
          <p:cNvSpPr>
            <a:spLocks noChangeArrowheads="1"/>
          </p:cNvSpPr>
          <p:nvPr/>
        </p:nvSpPr>
        <p:spPr bwMode="auto">
          <a:xfrm>
            <a:off x="7710488" y="3313113"/>
            <a:ext cx="2638425" cy="2270125"/>
          </a:xfrm>
          <a:prstGeom prst="ellipse">
            <a:avLst/>
          </a:prstGeom>
          <a:noFill/>
          <a:ln w="28575">
            <a:solidFill>
              <a:schemeClr val="hlink"/>
            </a:solidFill>
            <a:round/>
            <a:headEnd/>
            <a:tailEnd/>
          </a:ln>
        </p:spPr>
        <p:txBody>
          <a:bodyPr wrap="none" anchor="ctr"/>
          <a:lstStyle/>
          <a:p>
            <a:endParaRPr lang="nl-NL"/>
          </a:p>
        </p:txBody>
      </p:sp>
      <p:grpSp>
        <p:nvGrpSpPr>
          <p:cNvPr id="31748" name="Group 44"/>
          <p:cNvGrpSpPr>
            <a:grpSpLocks/>
          </p:cNvGrpSpPr>
          <p:nvPr/>
        </p:nvGrpSpPr>
        <p:grpSpPr bwMode="auto">
          <a:xfrm>
            <a:off x="1155700" y="3390900"/>
            <a:ext cx="9002713" cy="2817813"/>
            <a:chOff x="728" y="2136"/>
            <a:chExt cx="5671" cy="1775"/>
          </a:xfrm>
        </p:grpSpPr>
        <p:sp>
          <p:nvSpPr>
            <p:cNvPr id="31752" name="Oval 23"/>
            <p:cNvSpPr>
              <a:spLocks noChangeArrowheads="1"/>
            </p:cNvSpPr>
            <p:nvPr/>
          </p:nvSpPr>
          <p:spPr bwMode="auto">
            <a:xfrm>
              <a:off x="1532" y="2432"/>
              <a:ext cx="858" cy="838"/>
            </a:xfrm>
            <a:prstGeom prst="ellipse">
              <a:avLst/>
            </a:prstGeom>
            <a:noFill/>
            <a:ln w="28575">
              <a:solidFill>
                <a:schemeClr val="hlink"/>
              </a:solidFill>
              <a:round/>
              <a:headEnd/>
              <a:tailEnd/>
            </a:ln>
          </p:spPr>
          <p:txBody>
            <a:bodyPr wrap="none" anchor="ctr"/>
            <a:lstStyle/>
            <a:p>
              <a:endParaRPr lang="nl-NL"/>
            </a:p>
          </p:txBody>
        </p:sp>
        <p:sp>
          <p:nvSpPr>
            <p:cNvPr id="31753" name="Oval 24"/>
            <p:cNvSpPr>
              <a:spLocks noChangeArrowheads="1"/>
            </p:cNvSpPr>
            <p:nvPr/>
          </p:nvSpPr>
          <p:spPr bwMode="auto">
            <a:xfrm>
              <a:off x="728" y="2186"/>
              <a:ext cx="1662" cy="1429"/>
            </a:xfrm>
            <a:prstGeom prst="ellipse">
              <a:avLst/>
            </a:prstGeom>
            <a:noFill/>
            <a:ln w="28575">
              <a:solidFill>
                <a:schemeClr val="hlink"/>
              </a:solidFill>
              <a:round/>
              <a:headEnd/>
              <a:tailEnd/>
            </a:ln>
          </p:spPr>
          <p:txBody>
            <a:bodyPr wrap="none" anchor="ctr"/>
            <a:lstStyle/>
            <a:p>
              <a:endParaRPr lang="nl-NL"/>
            </a:p>
          </p:txBody>
        </p:sp>
        <p:sp>
          <p:nvSpPr>
            <p:cNvPr id="31754" name="Oval 25"/>
            <p:cNvSpPr>
              <a:spLocks noChangeArrowheads="1"/>
            </p:cNvSpPr>
            <p:nvPr/>
          </p:nvSpPr>
          <p:spPr bwMode="auto">
            <a:xfrm>
              <a:off x="4857" y="2432"/>
              <a:ext cx="858" cy="789"/>
            </a:xfrm>
            <a:prstGeom prst="ellipse">
              <a:avLst/>
            </a:prstGeom>
            <a:noFill/>
            <a:ln w="28575">
              <a:solidFill>
                <a:schemeClr val="hlink"/>
              </a:solidFill>
              <a:round/>
              <a:headEnd/>
              <a:tailEnd/>
            </a:ln>
          </p:spPr>
          <p:txBody>
            <a:bodyPr wrap="none" anchor="ctr"/>
            <a:lstStyle/>
            <a:p>
              <a:endParaRPr lang="nl-NL"/>
            </a:p>
          </p:txBody>
        </p:sp>
        <p:sp>
          <p:nvSpPr>
            <p:cNvPr id="31755" name="AutoShape 27"/>
            <p:cNvSpPr>
              <a:spLocks noChangeArrowheads="1"/>
            </p:cNvSpPr>
            <p:nvPr/>
          </p:nvSpPr>
          <p:spPr bwMode="auto">
            <a:xfrm>
              <a:off x="1961" y="3467"/>
              <a:ext cx="2681" cy="444"/>
            </a:xfrm>
            <a:prstGeom prst="leftRightArrow">
              <a:avLst>
                <a:gd name="adj1" fmla="val 50000"/>
                <a:gd name="adj2" fmla="val 120766"/>
              </a:avLst>
            </a:prstGeom>
            <a:noFill/>
            <a:ln w="28575">
              <a:solidFill>
                <a:schemeClr val="hlink"/>
              </a:solidFill>
              <a:miter lim="800000"/>
              <a:headEnd/>
              <a:tailEnd/>
            </a:ln>
          </p:spPr>
          <p:txBody>
            <a:bodyPr wrap="none" anchor="ctr"/>
            <a:lstStyle/>
            <a:p>
              <a:endParaRPr lang="nl-NL">
                <a:solidFill>
                  <a:schemeClr val="hlink"/>
                </a:solidFill>
              </a:endParaRPr>
            </a:p>
          </p:txBody>
        </p:sp>
        <p:sp>
          <p:nvSpPr>
            <p:cNvPr id="31756" name="Line 28"/>
            <p:cNvSpPr>
              <a:spLocks noChangeShapeType="1"/>
            </p:cNvSpPr>
            <p:nvPr/>
          </p:nvSpPr>
          <p:spPr bwMode="auto">
            <a:xfrm flipV="1">
              <a:off x="2390" y="2136"/>
              <a:ext cx="3003" cy="543"/>
            </a:xfrm>
            <a:prstGeom prst="line">
              <a:avLst/>
            </a:prstGeom>
            <a:noFill/>
            <a:ln w="28575">
              <a:solidFill>
                <a:schemeClr val="hlink"/>
              </a:solidFill>
              <a:round/>
              <a:headEnd/>
              <a:tailEnd/>
            </a:ln>
          </p:spPr>
          <p:txBody>
            <a:bodyPr/>
            <a:lstStyle/>
            <a:p>
              <a:endParaRPr lang="nl-NL"/>
            </a:p>
          </p:txBody>
        </p:sp>
        <p:sp>
          <p:nvSpPr>
            <p:cNvPr id="31757" name="Line 29"/>
            <p:cNvSpPr>
              <a:spLocks noChangeShapeType="1"/>
            </p:cNvSpPr>
            <p:nvPr/>
          </p:nvSpPr>
          <p:spPr bwMode="auto">
            <a:xfrm>
              <a:off x="2390" y="2876"/>
              <a:ext cx="3003" cy="591"/>
            </a:xfrm>
            <a:prstGeom prst="line">
              <a:avLst/>
            </a:prstGeom>
            <a:noFill/>
            <a:ln w="28575">
              <a:solidFill>
                <a:schemeClr val="hlink"/>
              </a:solidFill>
              <a:round/>
              <a:headEnd/>
              <a:tailEnd/>
            </a:ln>
          </p:spPr>
          <p:txBody>
            <a:bodyPr/>
            <a:lstStyle/>
            <a:p>
              <a:endParaRPr lang="nl-NL"/>
            </a:p>
          </p:txBody>
        </p:sp>
        <p:sp>
          <p:nvSpPr>
            <p:cNvPr id="31758" name="Text Box 30"/>
            <p:cNvSpPr txBox="1">
              <a:spLocks noChangeArrowheads="1"/>
            </p:cNvSpPr>
            <p:nvPr/>
          </p:nvSpPr>
          <p:spPr bwMode="auto">
            <a:xfrm>
              <a:off x="856" y="2480"/>
              <a:ext cx="698" cy="862"/>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Group</a:t>
              </a:r>
            </a:p>
            <a:p>
              <a:pPr algn="ctr" eaLnBrk="0" hangingPunct="0"/>
              <a:r>
                <a:rPr lang="en-US" sz="1400" b="1">
                  <a:latin typeface="Helvetica" pitchFamily="34" charset="0"/>
                </a:rPr>
                <a:t>Context</a:t>
              </a:r>
            </a:p>
            <a:p>
              <a:pPr algn="ctr" eaLnBrk="0" hangingPunct="0"/>
              <a:r>
                <a:rPr lang="en-US" sz="1400" b="1">
                  <a:latin typeface="Helvetica" pitchFamily="34" charset="0"/>
                </a:rPr>
                <a:t>Status</a:t>
              </a:r>
            </a:p>
            <a:p>
              <a:pPr algn="ctr" eaLnBrk="0" hangingPunct="0"/>
              <a:r>
                <a:rPr lang="en-US" sz="1400" b="1">
                  <a:latin typeface="Helvetica" pitchFamily="34" charset="0"/>
                </a:rPr>
                <a:t>Situation</a:t>
              </a:r>
            </a:p>
            <a:p>
              <a:pPr algn="ctr" eaLnBrk="0" hangingPunct="0"/>
              <a:r>
                <a:rPr lang="en-US" sz="1400" b="1">
                  <a:latin typeface="Helvetica" pitchFamily="34" charset="0"/>
                </a:rPr>
                <a:t>Non-verbal</a:t>
              </a:r>
            </a:p>
            <a:p>
              <a:pPr algn="ctr" eaLnBrk="0" hangingPunct="0"/>
              <a:r>
                <a:rPr lang="en-US" sz="1400" b="1">
                  <a:latin typeface="Helvetica" pitchFamily="34" charset="0"/>
                </a:rPr>
                <a:t>signals</a:t>
              </a:r>
              <a:endParaRPr lang="nl-NL" sz="1400" b="1">
                <a:latin typeface="Helvetica" pitchFamily="34" charset="0"/>
              </a:endParaRPr>
            </a:p>
          </p:txBody>
        </p:sp>
        <p:sp>
          <p:nvSpPr>
            <p:cNvPr id="31759" name="Text Box 31"/>
            <p:cNvSpPr txBox="1">
              <a:spLocks noChangeArrowheads="1"/>
            </p:cNvSpPr>
            <p:nvPr/>
          </p:nvSpPr>
          <p:spPr bwMode="auto">
            <a:xfrm>
              <a:off x="2347" y="3566"/>
              <a:ext cx="1993" cy="192"/>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Mutual ‘reading’ of non-verbal cues</a:t>
              </a:r>
              <a:endParaRPr lang="nl-NL" sz="1400" b="1">
                <a:latin typeface="Helvetica" pitchFamily="34" charset="0"/>
              </a:endParaRPr>
            </a:p>
          </p:txBody>
        </p:sp>
        <p:sp>
          <p:nvSpPr>
            <p:cNvPr id="31760" name="Text Box 32"/>
            <p:cNvSpPr txBox="1">
              <a:spLocks noChangeArrowheads="1"/>
            </p:cNvSpPr>
            <p:nvPr/>
          </p:nvSpPr>
          <p:spPr bwMode="auto">
            <a:xfrm>
              <a:off x="5702" y="2284"/>
              <a:ext cx="697" cy="862"/>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Group</a:t>
              </a:r>
            </a:p>
            <a:p>
              <a:pPr algn="ctr" eaLnBrk="0" hangingPunct="0"/>
              <a:r>
                <a:rPr lang="en-US" sz="1400" b="1">
                  <a:latin typeface="Helvetica" pitchFamily="34" charset="0"/>
                </a:rPr>
                <a:t>Context</a:t>
              </a:r>
            </a:p>
            <a:p>
              <a:pPr algn="ctr" eaLnBrk="0" hangingPunct="0"/>
              <a:r>
                <a:rPr lang="en-US" sz="1400" b="1">
                  <a:latin typeface="Helvetica" pitchFamily="34" charset="0"/>
                </a:rPr>
                <a:t>Status</a:t>
              </a:r>
            </a:p>
            <a:p>
              <a:pPr algn="ctr" eaLnBrk="0" hangingPunct="0"/>
              <a:r>
                <a:rPr lang="en-US" sz="1400" b="1">
                  <a:latin typeface="Helvetica" pitchFamily="34" charset="0"/>
                </a:rPr>
                <a:t>Situation</a:t>
              </a:r>
            </a:p>
            <a:p>
              <a:pPr algn="ctr" eaLnBrk="0" hangingPunct="0"/>
              <a:r>
                <a:rPr lang="en-US" sz="1400" b="1">
                  <a:latin typeface="Helvetica" pitchFamily="34" charset="0"/>
                </a:rPr>
                <a:t>Non-verbal</a:t>
              </a:r>
            </a:p>
            <a:p>
              <a:pPr algn="ctr" eaLnBrk="0" hangingPunct="0"/>
              <a:r>
                <a:rPr lang="en-US" sz="1400" b="1">
                  <a:latin typeface="Helvetica" pitchFamily="34" charset="0"/>
                </a:rPr>
                <a:t>signals</a:t>
              </a:r>
              <a:endParaRPr lang="nl-NL" sz="1400" b="1">
                <a:latin typeface="Helvetica" pitchFamily="34" charset="0"/>
              </a:endParaRPr>
            </a:p>
          </p:txBody>
        </p:sp>
        <p:sp>
          <p:nvSpPr>
            <p:cNvPr id="31761" name="Text Box 33"/>
            <p:cNvSpPr txBox="1">
              <a:spLocks noChangeArrowheads="1"/>
            </p:cNvSpPr>
            <p:nvPr/>
          </p:nvSpPr>
          <p:spPr bwMode="auto">
            <a:xfrm>
              <a:off x="1625" y="2629"/>
              <a:ext cx="678" cy="460"/>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Internal</a:t>
              </a:r>
            </a:p>
            <a:p>
              <a:pPr algn="ctr" eaLnBrk="0" hangingPunct="0"/>
              <a:r>
                <a:rPr lang="en-US" sz="1400" b="1">
                  <a:latin typeface="Helvetica" pitchFamily="34" charset="0"/>
                </a:rPr>
                <a:t>Evaluation</a:t>
              </a:r>
            </a:p>
            <a:p>
              <a:pPr algn="ctr" eaLnBrk="0" hangingPunct="0"/>
              <a:r>
                <a:rPr lang="en-US" sz="1400" b="1">
                  <a:latin typeface="Helvetica" pitchFamily="34" charset="0"/>
                </a:rPr>
                <a:t>process</a:t>
              </a:r>
              <a:endParaRPr lang="nl-NL" sz="1400" b="1">
                <a:latin typeface="Helvetica" pitchFamily="34" charset="0"/>
              </a:endParaRPr>
            </a:p>
          </p:txBody>
        </p:sp>
        <p:sp>
          <p:nvSpPr>
            <p:cNvPr id="31762" name="Text Box 34"/>
            <p:cNvSpPr txBox="1">
              <a:spLocks noChangeArrowheads="1"/>
            </p:cNvSpPr>
            <p:nvPr/>
          </p:nvSpPr>
          <p:spPr bwMode="auto">
            <a:xfrm>
              <a:off x="4977" y="2579"/>
              <a:ext cx="544" cy="460"/>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Mind</a:t>
              </a:r>
            </a:p>
            <a:p>
              <a:pPr algn="ctr" eaLnBrk="0" hangingPunct="0"/>
              <a:r>
                <a:rPr lang="en-US" sz="1400" b="1">
                  <a:latin typeface="Helvetica" pitchFamily="34" charset="0"/>
                </a:rPr>
                <a:t>reading</a:t>
              </a:r>
            </a:p>
            <a:p>
              <a:pPr algn="ctr" eaLnBrk="0" hangingPunct="0"/>
              <a:r>
                <a:rPr lang="en-US" sz="1400" b="1">
                  <a:latin typeface="Helvetica" pitchFamily="34" charset="0"/>
                </a:rPr>
                <a:t>process</a:t>
              </a:r>
              <a:endParaRPr lang="nl-NL" sz="1400" b="1">
                <a:latin typeface="Helvetica" pitchFamily="34" charset="0"/>
              </a:endParaRPr>
            </a:p>
          </p:txBody>
        </p:sp>
        <p:sp>
          <p:nvSpPr>
            <p:cNvPr id="31763" name="Text Box 35"/>
            <p:cNvSpPr txBox="1">
              <a:spLocks noChangeArrowheads="1"/>
            </p:cNvSpPr>
            <p:nvPr/>
          </p:nvSpPr>
          <p:spPr bwMode="auto">
            <a:xfrm rot="5400000">
              <a:off x="4303" y="2741"/>
              <a:ext cx="594" cy="192"/>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Entrance</a:t>
              </a:r>
              <a:endParaRPr lang="nl-NL" sz="1400" b="1">
                <a:latin typeface="Helvetica" pitchFamily="34" charset="0"/>
              </a:endParaRPr>
            </a:p>
          </p:txBody>
        </p:sp>
        <p:sp>
          <p:nvSpPr>
            <p:cNvPr id="31764" name="Text Box 36"/>
            <p:cNvSpPr txBox="1">
              <a:spLocks noChangeArrowheads="1"/>
            </p:cNvSpPr>
            <p:nvPr/>
          </p:nvSpPr>
          <p:spPr bwMode="auto">
            <a:xfrm>
              <a:off x="2662" y="2686"/>
              <a:ext cx="321" cy="192"/>
            </a:xfrm>
            <a:prstGeom prst="rect">
              <a:avLst/>
            </a:prstGeom>
            <a:noFill/>
            <a:ln w="9525">
              <a:noFill/>
              <a:miter lim="800000"/>
              <a:headEnd/>
              <a:tailEnd/>
            </a:ln>
          </p:spPr>
          <p:txBody>
            <a:bodyPr wrap="none">
              <a:spAutoFit/>
            </a:bodyPr>
            <a:lstStyle/>
            <a:p>
              <a:pPr algn="ctr" eaLnBrk="0" hangingPunct="0"/>
              <a:r>
                <a:rPr lang="en-US" sz="1400" b="1">
                  <a:latin typeface="Helvetica" pitchFamily="34" charset="0"/>
                </a:rPr>
                <a:t>Exit</a:t>
              </a:r>
              <a:endParaRPr lang="nl-NL" sz="1400" b="1">
                <a:latin typeface="Helvetica" pitchFamily="34" charset="0"/>
              </a:endParaRPr>
            </a:p>
          </p:txBody>
        </p:sp>
        <p:sp>
          <p:nvSpPr>
            <p:cNvPr id="31765" name="Line 37"/>
            <p:cNvSpPr>
              <a:spLocks noChangeShapeType="1"/>
            </p:cNvSpPr>
            <p:nvPr/>
          </p:nvSpPr>
          <p:spPr bwMode="auto">
            <a:xfrm>
              <a:off x="2283" y="2777"/>
              <a:ext cx="268" cy="0"/>
            </a:xfrm>
            <a:prstGeom prst="line">
              <a:avLst/>
            </a:prstGeom>
            <a:noFill/>
            <a:ln w="28575">
              <a:solidFill>
                <a:schemeClr val="tx1"/>
              </a:solidFill>
              <a:round/>
              <a:headEnd/>
              <a:tailEnd type="triangle" w="med" len="med"/>
            </a:ln>
          </p:spPr>
          <p:txBody>
            <a:bodyPr/>
            <a:lstStyle/>
            <a:p>
              <a:endParaRPr lang="nl-NL"/>
            </a:p>
          </p:txBody>
        </p:sp>
        <p:sp>
          <p:nvSpPr>
            <p:cNvPr id="31766" name="Text Box 38"/>
            <p:cNvSpPr txBox="1">
              <a:spLocks noChangeArrowheads="1"/>
            </p:cNvSpPr>
            <p:nvPr/>
          </p:nvSpPr>
          <p:spPr bwMode="auto">
            <a:xfrm>
              <a:off x="3409" y="2662"/>
              <a:ext cx="727" cy="212"/>
            </a:xfrm>
            <a:prstGeom prst="rect">
              <a:avLst/>
            </a:prstGeom>
            <a:noFill/>
            <a:ln w="9525">
              <a:noFill/>
              <a:miter lim="800000"/>
              <a:headEnd/>
              <a:tailEnd/>
            </a:ln>
          </p:spPr>
          <p:txBody>
            <a:bodyPr wrap="none">
              <a:spAutoFit/>
            </a:bodyPr>
            <a:lstStyle/>
            <a:p>
              <a:pPr algn="ctr" eaLnBrk="0" hangingPunct="0"/>
              <a:r>
                <a:rPr lang="en-US" sz="1600" b="1">
                  <a:latin typeface="Helvetica" pitchFamily="34" charset="0"/>
                </a:rPr>
                <a:t>Messages</a:t>
              </a:r>
              <a:endParaRPr lang="nl-NL" sz="1600" b="1">
                <a:latin typeface="Helvetica" pitchFamily="34" charset="0"/>
              </a:endParaRPr>
            </a:p>
          </p:txBody>
        </p:sp>
      </p:grpSp>
      <p:sp>
        <p:nvSpPr>
          <p:cNvPr id="31749" name="Text Box 40"/>
          <p:cNvSpPr txBox="1">
            <a:spLocks noChangeArrowheads="1"/>
          </p:cNvSpPr>
          <p:nvPr/>
        </p:nvSpPr>
        <p:spPr bwMode="auto">
          <a:xfrm>
            <a:off x="716771" y="367953"/>
            <a:ext cx="10469533" cy="461665"/>
          </a:xfrm>
          <a:prstGeom prst="rect">
            <a:avLst/>
          </a:prstGeom>
          <a:noFill/>
          <a:ln w="9525">
            <a:noFill/>
            <a:miter lim="800000"/>
            <a:headEnd/>
            <a:tailEnd/>
          </a:ln>
        </p:spPr>
        <p:txBody>
          <a:bodyPr wrap="none">
            <a:spAutoFit/>
          </a:bodyPr>
          <a:lstStyle/>
          <a:p>
            <a:r>
              <a:rPr lang="en-US" sz="2400" b="1" dirty="0">
                <a:solidFill>
                  <a:srgbClr val="552D41"/>
                </a:solidFill>
              </a:rPr>
              <a:t>Individualist </a:t>
            </a:r>
            <a:r>
              <a:rPr lang="en-US" sz="2400" b="1" dirty="0" smtClean="0">
                <a:solidFill>
                  <a:srgbClr val="552D41"/>
                </a:solidFill>
              </a:rPr>
              <a:t>model of interpersonal communication: </a:t>
            </a:r>
            <a:r>
              <a:rPr lang="en-US" sz="2400" b="1" dirty="0">
                <a:solidFill>
                  <a:srgbClr val="552D41"/>
                </a:solidFill>
              </a:rPr>
              <a:t>linear processing</a:t>
            </a:r>
            <a:endParaRPr lang="nl-NL" sz="2400" b="1" dirty="0">
              <a:solidFill>
                <a:srgbClr val="552D41"/>
              </a:solidFill>
            </a:endParaRPr>
          </a:p>
        </p:txBody>
      </p:sp>
      <p:sp>
        <p:nvSpPr>
          <p:cNvPr id="31750" name="Text Box 41"/>
          <p:cNvSpPr txBox="1">
            <a:spLocks noChangeArrowheads="1"/>
          </p:cNvSpPr>
          <p:nvPr/>
        </p:nvSpPr>
        <p:spPr bwMode="auto">
          <a:xfrm>
            <a:off x="313531" y="2886076"/>
            <a:ext cx="11728450" cy="457200"/>
          </a:xfrm>
          <a:prstGeom prst="rect">
            <a:avLst/>
          </a:prstGeom>
          <a:noFill/>
          <a:ln w="9525">
            <a:noFill/>
            <a:miter lim="800000"/>
            <a:headEnd/>
            <a:tailEnd/>
          </a:ln>
        </p:spPr>
        <p:txBody>
          <a:bodyPr>
            <a:spAutoFit/>
          </a:bodyPr>
          <a:lstStyle/>
          <a:p>
            <a:r>
              <a:rPr lang="en-US" sz="2400" b="1" dirty="0">
                <a:solidFill>
                  <a:srgbClr val="552D41"/>
                </a:solidFill>
              </a:rPr>
              <a:t>Collectivist model (narrow exit, wide entrance): Harmony &amp; empathy essential</a:t>
            </a:r>
            <a:endParaRPr lang="nl-NL" sz="2400" b="1" dirty="0">
              <a:solidFill>
                <a:srgbClr val="552D41"/>
              </a:solidFill>
            </a:endParaRPr>
          </a:p>
        </p:txBody>
      </p:sp>
      <p:sp>
        <p:nvSpPr>
          <p:cNvPr id="31751" name="Text Box 45"/>
          <p:cNvSpPr txBox="1">
            <a:spLocks noChangeArrowheads="1"/>
          </p:cNvSpPr>
          <p:nvPr/>
        </p:nvSpPr>
        <p:spPr bwMode="auto">
          <a:xfrm>
            <a:off x="9190831" y="5826918"/>
            <a:ext cx="2851150" cy="366713"/>
          </a:xfrm>
          <a:prstGeom prst="rect">
            <a:avLst/>
          </a:prstGeom>
          <a:noFill/>
          <a:ln w="9525">
            <a:noFill/>
            <a:miter lim="800000"/>
            <a:headEnd/>
            <a:tailEnd/>
          </a:ln>
        </p:spPr>
        <p:txBody>
          <a:bodyPr wrap="none">
            <a:spAutoFit/>
          </a:bodyPr>
          <a:lstStyle/>
          <a:p>
            <a:r>
              <a:rPr lang="en-US" dirty="0"/>
              <a:t>Source: M. de Mooij, 2013</a:t>
            </a: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Centrum"/>
          <p:cNvPicPr>
            <a:picLocks noChangeAspect="1" noChangeArrowheads="1"/>
          </p:cNvPicPr>
          <p:nvPr/>
        </p:nvPicPr>
        <p:blipFill>
          <a:blip r:embed="rId3" cstate="print"/>
          <a:srcRect/>
          <a:stretch>
            <a:fillRect/>
          </a:stretch>
        </p:blipFill>
        <p:spPr bwMode="auto">
          <a:xfrm>
            <a:off x="663576" y="155432"/>
            <a:ext cx="4362540" cy="6108971"/>
          </a:xfrm>
          <a:prstGeom prst="rect">
            <a:avLst/>
          </a:prstGeom>
          <a:noFill/>
          <a:ln w="9525">
            <a:noFill/>
            <a:miter lim="800000"/>
            <a:headEnd/>
            <a:tailEnd/>
          </a:ln>
        </p:spPr>
      </p:pic>
      <p:sp>
        <p:nvSpPr>
          <p:cNvPr id="146434" name="Rectangle 3"/>
          <p:cNvSpPr>
            <a:spLocks noGrp="1"/>
          </p:cNvSpPr>
          <p:nvPr>
            <p:ph type="title" idx="4294967295"/>
          </p:nvPr>
        </p:nvSpPr>
        <p:spPr>
          <a:xfrm>
            <a:off x="407504" y="6148727"/>
            <a:ext cx="4847337" cy="562279"/>
          </a:xfrm>
        </p:spPr>
        <p:txBody>
          <a:bodyPr/>
          <a:lstStyle/>
          <a:p>
            <a:r>
              <a:rPr lang="en-US" sz="2800" dirty="0" smtClean="0">
                <a:latin typeface="Arial" panose="020B0604020202020204" pitchFamily="34" charset="0"/>
                <a:cs typeface="Arial" panose="020B0604020202020204" pitchFamily="34" charset="0"/>
              </a:rPr>
              <a:t>Direct and personal: USA</a:t>
            </a:r>
          </a:p>
        </p:txBody>
      </p:sp>
      <p:sp>
        <p:nvSpPr>
          <p:cNvPr id="2" name="Rechthoek 1"/>
          <p:cNvSpPr/>
          <p:nvPr/>
        </p:nvSpPr>
        <p:spPr>
          <a:xfrm>
            <a:off x="5510912" y="6168256"/>
            <a:ext cx="6247079" cy="523220"/>
          </a:xfrm>
          <a:prstGeom prst="rect">
            <a:avLst/>
          </a:prstGeom>
        </p:spPr>
        <p:txBody>
          <a:bodyPr wrap="square">
            <a:spAutoFit/>
          </a:bodyPr>
          <a:lstStyle/>
          <a:p>
            <a:pPr algn="ctr"/>
            <a:r>
              <a:rPr lang="en-US" sz="2800" dirty="0" smtClean="0"/>
              <a:t>Indirect and emotional: Spain </a:t>
            </a:r>
            <a:r>
              <a:rPr lang="en-US" sz="2800" dirty="0"/>
              <a:t>“Friday”</a:t>
            </a:r>
            <a:endParaRPr lang="nl-NL" sz="2800" dirty="0"/>
          </a:p>
        </p:txBody>
      </p:sp>
      <p:pic>
        <p:nvPicPr>
          <p:cNvPr id="5" name="Picture 2" descr="Heineken-Viernes"/>
          <p:cNvPicPr>
            <a:picLocks noChangeAspect="1" noChangeArrowheads="1"/>
          </p:cNvPicPr>
          <p:nvPr/>
        </p:nvPicPr>
        <p:blipFill>
          <a:blip r:embed="rId4" cstate="print"/>
          <a:srcRect/>
          <a:stretch>
            <a:fillRect/>
          </a:stretch>
        </p:blipFill>
        <p:spPr bwMode="auto">
          <a:xfrm>
            <a:off x="6182138" y="242639"/>
            <a:ext cx="4759433" cy="5846104"/>
          </a:xfrm>
          <a:prstGeom prst="rect">
            <a:avLst/>
          </a:prstGeom>
          <a:noFill/>
          <a:ln w="9525">
            <a:noFill/>
            <a:miter lim="800000"/>
            <a:headEnd/>
            <a:tailEnd/>
          </a:ln>
        </p:spPr>
      </p:pic>
    </p:spTree>
    <p:extLst>
      <p:ext uri="{BB962C8B-B14F-4D97-AF65-F5344CB8AC3E}">
        <p14:creationId xmlns:p14="http://schemas.microsoft.com/office/powerpoint/2010/main" xmlns="" val="47399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p:cNvSpPr>
          <p:nvPr>
            <p:ph type="title"/>
          </p:nvPr>
        </p:nvSpPr>
        <p:spPr>
          <a:xfrm>
            <a:off x="228600" y="409575"/>
            <a:ext cx="11753850" cy="778213"/>
          </a:xfrm>
        </p:spPr>
        <p:txBody>
          <a:bodyPr/>
          <a:lstStyle/>
          <a:p>
            <a:pPr algn="ctr"/>
            <a:r>
              <a:rPr lang="en-US" sz="4000" dirty="0" smtClean="0">
                <a:solidFill>
                  <a:schemeClr val="hlink"/>
                </a:solidFill>
                <a:latin typeface="+mn-lt"/>
              </a:rPr>
              <a:t>Long/Short-term Orientatio</a:t>
            </a:r>
            <a:r>
              <a:rPr lang="en-US" sz="4000" dirty="0">
                <a:solidFill>
                  <a:schemeClr val="hlink"/>
                </a:solidFill>
                <a:latin typeface="+mn-lt"/>
              </a:rPr>
              <a:t>n</a:t>
            </a:r>
            <a:r>
              <a:rPr lang="en-US" sz="4000" dirty="0" smtClean="0">
                <a:solidFill>
                  <a:schemeClr val="hlink"/>
                </a:solidFill>
                <a:latin typeface="+mn-lt"/>
              </a:rPr>
              <a:t> and communication styles</a:t>
            </a:r>
            <a:endParaRPr lang="nl-NL" sz="4000" dirty="0" smtClean="0">
              <a:solidFill>
                <a:schemeClr val="hlink"/>
              </a:solidFill>
              <a:latin typeface="+mn-lt"/>
            </a:endParaRPr>
          </a:p>
        </p:txBody>
      </p:sp>
      <p:sp>
        <p:nvSpPr>
          <p:cNvPr id="145410" name="Rectangle 3"/>
          <p:cNvSpPr>
            <a:spLocks noGrp="1"/>
          </p:cNvSpPr>
          <p:nvPr>
            <p:ph sz="half" idx="1"/>
          </p:nvPr>
        </p:nvSpPr>
        <p:spPr>
          <a:xfrm>
            <a:off x="690664" y="1323975"/>
            <a:ext cx="5251315" cy="5290834"/>
          </a:xfrm>
        </p:spPr>
        <p:txBody>
          <a:bodyPr/>
          <a:lstStyle/>
          <a:p>
            <a:pPr marL="0" indent="0" algn="ctr">
              <a:buNone/>
            </a:pPr>
            <a:r>
              <a:rPr lang="en-US" sz="3200" dirty="0" smtClean="0">
                <a:solidFill>
                  <a:srgbClr val="C00000"/>
                </a:solidFill>
              </a:rPr>
              <a:t>Long-term Oriented</a:t>
            </a:r>
          </a:p>
          <a:p>
            <a:r>
              <a:rPr lang="en-US" sz="3200" dirty="0" smtClean="0"/>
              <a:t>Patience, perseverance</a:t>
            </a:r>
          </a:p>
          <a:p>
            <a:r>
              <a:rPr lang="en-US" sz="3200" dirty="0" smtClean="0"/>
              <a:t>Modesty, self-effacement</a:t>
            </a:r>
          </a:p>
          <a:p>
            <a:r>
              <a:rPr lang="en-US" sz="3200" dirty="0" smtClean="0"/>
              <a:t>Adaptation, pragmatism</a:t>
            </a:r>
          </a:p>
          <a:p>
            <a:r>
              <a:rPr lang="en-US" sz="3200" dirty="0"/>
              <a:t>Learn from other </a:t>
            </a:r>
            <a:r>
              <a:rPr lang="en-US" sz="3200" dirty="0" smtClean="0"/>
              <a:t>countries</a:t>
            </a:r>
          </a:p>
          <a:p>
            <a:r>
              <a:rPr lang="en-US" sz="3200" dirty="0" smtClean="0"/>
              <a:t>Literate cultures</a:t>
            </a:r>
          </a:p>
          <a:p>
            <a:r>
              <a:rPr lang="en-US" sz="3200" dirty="0" smtClean="0"/>
              <a:t>Thrift</a:t>
            </a:r>
            <a:r>
              <a:rPr lang="en-US" sz="3200" dirty="0"/>
              <a:t>: sparing with </a:t>
            </a:r>
            <a:r>
              <a:rPr lang="en-US" sz="3200" dirty="0" smtClean="0"/>
              <a:t>resources</a:t>
            </a:r>
            <a:endParaRPr lang="en-US" sz="3200" dirty="0"/>
          </a:p>
          <a:p>
            <a:r>
              <a:rPr lang="en-US" sz="3200" dirty="0" smtClean="0"/>
              <a:t>Low use of </a:t>
            </a:r>
            <a:r>
              <a:rPr lang="en-US" sz="3200" dirty="0" err="1" smtClean="0"/>
              <a:t>facebook</a:t>
            </a:r>
            <a:r>
              <a:rPr lang="en-US" sz="3200" dirty="0" smtClean="0"/>
              <a:t>, few friends in social media</a:t>
            </a:r>
          </a:p>
        </p:txBody>
      </p:sp>
      <p:sp>
        <p:nvSpPr>
          <p:cNvPr id="2" name="Tijdelijke aanduiding voor inhoud 1"/>
          <p:cNvSpPr>
            <a:spLocks noGrp="1"/>
          </p:cNvSpPr>
          <p:nvPr>
            <p:ph sz="half" idx="2"/>
          </p:nvPr>
        </p:nvSpPr>
        <p:spPr>
          <a:xfrm>
            <a:off x="5941979" y="1323975"/>
            <a:ext cx="5577192" cy="6079786"/>
          </a:xfrm>
        </p:spPr>
        <p:txBody>
          <a:bodyPr/>
          <a:lstStyle/>
          <a:p>
            <a:pPr marL="0" indent="0" algn="ctr">
              <a:buNone/>
            </a:pPr>
            <a:r>
              <a:rPr lang="nl-NL" sz="3200" dirty="0" smtClean="0">
                <a:solidFill>
                  <a:srgbClr val="C00000"/>
                </a:solidFill>
              </a:rPr>
              <a:t>Short-term </a:t>
            </a:r>
            <a:r>
              <a:rPr lang="nl-NL" sz="3200" dirty="0" err="1" smtClean="0">
                <a:solidFill>
                  <a:srgbClr val="C00000"/>
                </a:solidFill>
              </a:rPr>
              <a:t>Oriented</a:t>
            </a:r>
            <a:endParaRPr lang="nl-NL" sz="3200" dirty="0">
              <a:solidFill>
                <a:srgbClr val="C00000"/>
              </a:solidFill>
            </a:endParaRPr>
          </a:p>
          <a:p>
            <a:r>
              <a:rPr lang="nl-NL" sz="3200" dirty="0" err="1" smtClean="0"/>
              <a:t>Need</a:t>
            </a:r>
            <a:r>
              <a:rPr lang="nl-NL" sz="3200" dirty="0" smtClean="0"/>
              <a:t> </a:t>
            </a:r>
            <a:r>
              <a:rPr lang="nl-NL" sz="3200" dirty="0" err="1" smtClean="0"/>
              <a:t>for</a:t>
            </a:r>
            <a:r>
              <a:rPr lang="nl-NL" sz="3200" dirty="0" smtClean="0"/>
              <a:t> instant </a:t>
            </a:r>
            <a:r>
              <a:rPr lang="nl-NL" sz="3200" dirty="0" err="1" smtClean="0"/>
              <a:t>reaction</a:t>
            </a:r>
            <a:endParaRPr lang="nl-NL" sz="3200" dirty="0" smtClean="0"/>
          </a:p>
          <a:p>
            <a:r>
              <a:rPr lang="nl-NL" sz="3200" dirty="0" err="1" smtClean="0"/>
              <a:t>Boasting</a:t>
            </a:r>
            <a:r>
              <a:rPr lang="nl-NL" sz="3200" dirty="0" smtClean="0"/>
              <a:t>, </a:t>
            </a:r>
            <a:r>
              <a:rPr lang="nl-NL" sz="3200" dirty="0" err="1" smtClean="0"/>
              <a:t>self-enhancement</a:t>
            </a:r>
            <a:endParaRPr lang="nl-NL" sz="3200" dirty="0" smtClean="0"/>
          </a:p>
          <a:p>
            <a:r>
              <a:rPr lang="nl-NL" sz="3200" dirty="0" smtClean="0"/>
              <a:t>Sacrosanct </a:t>
            </a:r>
            <a:r>
              <a:rPr lang="nl-NL" sz="3200" dirty="0" err="1" smtClean="0"/>
              <a:t>traditions</a:t>
            </a:r>
            <a:endParaRPr lang="nl-NL" sz="3200" dirty="0" smtClean="0"/>
          </a:p>
          <a:p>
            <a:r>
              <a:rPr lang="nl-NL" sz="3200" dirty="0" err="1" smtClean="0"/>
              <a:t>Proud</a:t>
            </a:r>
            <a:r>
              <a:rPr lang="nl-NL" sz="3200" dirty="0" smtClean="0"/>
              <a:t> of </a:t>
            </a:r>
            <a:r>
              <a:rPr lang="nl-NL" sz="3200" dirty="0" err="1" smtClean="0"/>
              <a:t>my</a:t>
            </a:r>
            <a:r>
              <a:rPr lang="nl-NL" sz="3200" dirty="0" smtClean="0"/>
              <a:t> country</a:t>
            </a:r>
          </a:p>
          <a:p>
            <a:r>
              <a:rPr lang="nl-NL" sz="3200" dirty="0" err="1" smtClean="0"/>
              <a:t>Oral</a:t>
            </a:r>
            <a:r>
              <a:rPr lang="nl-NL" sz="3200" dirty="0" smtClean="0"/>
              <a:t> cultures</a:t>
            </a:r>
          </a:p>
          <a:p>
            <a:r>
              <a:rPr lang="nl-NL" sz="3200" dirty="0" err="1" smtClean="0"/>
              <a:t>Spending</a:t>
            </a:r>
            <a:r>
              <a:rPr lang="nl-NL" sz="3200" dirty="0" smtClean="0"/>
              <a:t> and </a:t>
            </a:r>
            <a:r>
              <a:rPr lang="nl-NL" sz="3200" dirty="0" err="1" smtClean="0"/>
              <a:t>borrowing</a:t>
            </a:r>
            <a:endParaRPr lang="nl-NL" sz="3200" dirty="0" smtClean="0"/>
          </a:p>
          <a:p>
            <a:r>
              <a:rPr lang="nl-NL" sz="3200" dirty="0" smtClean="0"/>
              <a:t>High </a:t>
            </a:r>
            <a:r>
              <a:rPr lang="nl-NL" sz="3200" dirty="0" err="1" smtClean="0"/>
              <a:t>use</a:t>
            </a:r>
            <a:r>
              <a:rPr lang="nl-NL" sz="3200" dirty="0" smtClean="0"/>
              <a:t> of </a:t>
            </a:r>
            <a:r>
              <a:rPr lang="nl-NL" sz="3200" dirty="0" err="1" smtClean="0"/>
              <a:t>facebook</a:t>
            </a:r>
            <a:r>
              <a:rPr lang="nl-NL" sz="3200" dirty="0" smtClean="0"/>
              <a:t>, </a:t>
            </a:r>
            <a:r>
              <a:rPr lang="nl-NL" sz="3200" dirty="0" err="1" smtClean="0"/>
              <a:t>many</a:t>
            </a:r>
            <a:r>
              <a:rPr lang="nl-NL" sz="3200" dirty="0" smtClean="0"/>
              <a:t> </a:t>
            </a:r>
            <a:r>
              <a:rPr lang="nl-NL" sz="3200" dirty="0" err="1" smtClean="0"/>
              <a:t>friends</a:t>
            </a:r>
            <a:r>
              <a:rPr lang="nl-NL" sz="3200" dirty="0" smtClean="0"/>
              <a:t> in </a:t>
            </a:r>
            <a:r>
              <a:rPr lang="nl-NL" sz="3200" dirty="0" err="1" smtClean="0"/>
              <a:t>social</a:t>
            </a:r>
            <a:r>
              <a:rPr lang="nl-NL" sz="3200" dirty="0" smtClean="0"/>
              <a:t> media</a:t>
            </a:r>
          </a:p>
          <a:p>
            <a:endParaRPr lang="nl-NL" sz="3200" dirty="0" smtClean="0"/>
          </a:p>
          <a:p>
            <a:endParaRPr lang="nl-NL" sz="3200" dirty="0" smtClean="0"/>
          </a:p>
          <a:p>
            <a:pPr marL="0" indent="0">
              <a:buNone/>
            </a:pPr>
            <a:endParaRPr lang="nl-NL" sz="3200" dirty="0"/>
          </a:p>
          <a:p>
            <a:pPr marL="0" indent="0">
              <a:buNone/>
            </a:pPr>
            <a:endParaRPr lang="nl-NL" sz="3200" dirty="0"/>
          </a:p>
        </p:txBody>
      </p:sp>
    </p:spTree>
    <p:extLst>
      <p:ext uri="{BB962C8B-B14F-4D97-AF65-F5344CB8AC3E}">
        <p14:creationId xmlns:p14="http://schemas.microsoft.com/office/powerpoint/2010/main" xmlns="" val="8353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398834" y="365125"/>
            <a:ext cx="10954966" cy="617369"/>
          </a:xfrm>
        </p:spPr>
        <p:txBody>
          <a:bodyPr/>
          <a:lstStyle/>
          <a:p>
            <a:pPr algn="ctr"/>
            <a:r>
              <a:rPr lang="nl-NL" sz="4000" dirty="0" smtClean="0">
                <a:solidFill>
                  <a:srgbClr val="0070C0"/>
                </a:solidFill>
                <a:latin typeface="+mn-lt"/>
              </a:rPr>
              <a:t>Long/Short Term ranking </a:t>
            </a:r>
            <a:r>
              <a:rPr lang="nl-NL" sz="4000" dirty="0" err="1" smtClean="0">
                <a:solidFill>
                  <a:srgbClr val="0070C0"/>
                </a:solidFill>
                <a:latin typeface="+mn-lt"/>
              </a:rPr>
              <a:t>for</a:t>
            </a:r>
            <a:r>
              <a:rPr lang="nl-NL" sz="4000" dirty="0" smtClean="0">
                <a:solidFill>
                  <a:srgbClr val="0070C0"/>
                </a:solidFill>
                <a:latin typeface="+mn-lt"/>
              </a:rPr>
              <a:t> </a:t>
            </a:r>
            <a:r>
              <a:rPr lang="nl-NL" sz="4000" dirty="0" err="1" smtClean="0">
                <a:solidFill>
                  <a:srgbClr val="0070C0"/>
                </a:solidFill>
                <a:latin typeface="+mn-lt"/>
              </a:rPr>
              <a:t>selected</a:t>
            </a:r>
            <a:r>
              <a:rPr lang="nl-NL" sz="4000" dirty="0" smtClean="0">
                <a:solidFill>
                  <a:srgbClr val="0070C0"/>
                </a:solidFill>
                <a:latin typeface="+mn-lt"/>
              </a:rPr>
              <a:t> </a:t>
            </a:r>
            <a:r>
              <a:rPr lang="nl-NL" sz="4000" dirty="0" err="1" smtClean="0">
                <a:solidFill>
                  <a:srgbClr val="0070C0"/>
                </a:solidFill>
                <a:latin typeface="+mn-lt"/>
              </a:rPr>
              <a:t>countries</a:t>
            </a:r>
            <a:endParaRPr lang="nl-NL" sz="4000" dirty="0">
              <a:latin typeface="+mn-lt"/>
            </a:endParaRPr>
          </a:p>
        </p:txBody>
      </p:sp>
      <p:sp>
        <p:nvSpPr>
          <p:cNvPr id="7" name="Tijdelijke aanduiding voor inhoud 6"/>
          <p:cNvSpPr>
            <a:spLocks noGrp="1"/>
          </p:cNvSpPr>
          <p:nvPr>
            <p:ph idx="1"/>
          </p:nvPr>
        </p:nvSpPr>
        <p:spPr>
          <a:xfrm>
            <a:off x="960401" y="1172994"/>
            <a:ext cx="9865468" cy="5518319"/>
          </a:xfrm>
        </p:spPr>
        <p:txBody>
          <a:bodyPr rtlCol="0">
            <a:noAutofit/>
          </a:bodyPr>
          <a:lstStyle/>
          <a:p>
            <a:pPr fontAlgn="auto">
              <a:lnSpc>
                <a:spcPct val="80000"/>
              </a:lnSpc>
              <a:spcBef>
                <a:spcPts val="0"/>
              </a:spcBef>
              <a:spcAft>
                <a:spcPts val="0"/>
              </a:spcAft>
              <a:buNone/>
              <a:defRPr/>
            </a:pPr>
            <a:r>
              <a:rPr lang="nl-NL" i="1" dirty="0" smtClean="0">
                <a:solidFill>
                  <a:srgbClr val="0070C0"/>
                </a:solidFill>
              </a:rPr>
              <a:t>long-term </a:t>
            </a:r>
            <a:r>
              <a:rPr lang="nl-NL" i="1" dirty="0" err="1" smtClean="0">
                <a:solidFill>
                  <a:srgbClr val="0070C0"/>
                </a:solidFill>
              </a:rPr>
              <a:t>oriented</a:t>
            </a:r>
            <a:endParaRPr lang="nl-NL" dirty="0" smtClean="0">
              <a:solidFill>
                <a:srgbClr val="0070C0"/>
              </a:solidFill>
            </a:endParaRPr>
          </a:p>
          <a:p>
            <a:pPr marL="514350" indent="-514350" fontAlgn="auto">
              <a:lnSpc>
                <a:spcPct val="70000"/>
              </a:lnSpc>
              <a:spcBef>
                <a:spcPts val="0"/>
              </a:spcBef>
              <a:spcAft>
                <a:spcPts val="0"/>
              </a:spcAft>
              <a:buNone/>
              <a:defRPr/>
            </a:pPr>
            <a:r>
              <a:rPr lang="nl-NL" dirty="0" smtClean="0"/>
              <a:t>Korea, Taiwan</a:t>
            </a:r>
            <a:endParaRPr lang="nl-NL" dirty="0"/>
          </a:p>
          <a:p>
            <a:pPr marL="0" indent="0" fontAlgn="auto">
              <a:lnSpc>
                <a:spcPct val="70000"/>
              </a:lnSpc>
              <a:spcBef>
                <a:spcPts val="0"/>
              </a:spcBef>
              <a:spcAft>
                <a:spcPts val="0"/>
              </a:spcAft>
              <a:buNone/>
              <a:tabLst>
                <a:tab pos="0" algn="l"/>
              </a:tabLst>
              <a:defRPr/>
            </a:pPr>
            <a:r>
              <a:rPr lang="nl-NL" dirty="0"/>
              <a:t>	</a:t>
            </a:r>
            <a:r>
              <a:rPr lang="nl-NL" dirty="0" smtClean="0"/>
              <a:t>     Japan, China</a:t>
            </a:r>
          </a:p>
          <a:p>
            <a:pPr marL="0" indent="0" fontAlgn="auto">
              <a:lnSpc>
                <a:spcPct val="70000"/>
              </a:lnSpc>
              <a:spcBef>
                <a:spcPts val="0"/>
              </a:spcBef>
              <a:spcAft>
                <a:spcPts val="0"/>
              </a:spcAft>
              <a:buNone/>
              <a:tabLst>
                <a:tab pos="0" algn="l"/>
              </a:tabLst>
              <a:defRPr/>
            </a:pPr>
            <a:r>
              <a:rPr lang="nl-NL" dirty="0" smtClean="0"/>
              <a:t>          Germany, Switzerland</a:t>
            </a:r>
            <a:endParaRPr lang="nl-NL" dirty="0"/>
          </a:p>
          <a:p>
            <a:pPr marL="514350" indent="-514350" fontAlgn="auto">
              <a:lnSpc>
                <a:spcPct val="70000"/>
              </a:lnSpc>
              <a:spcBef>
                <a:spcPts val="0"/>
              </a:spcBef>
              <a:spcAft>
                <a:spcPts val="0"/>
              </a:spcAft>
              <a:buNone/>
              <a:defRPr/>
            </a:pPr>
            <a:r>
              <a:rPr lang="nl-NL" dirty="0" smtClean="0"/>
              <a:t>               </a:t>
            </a:r>
            <a:r>
              <a:rPr lang="nl-NL" dirty="0" err="1" smtClean="0"/>
              <a:t>Baltic</a:t>
            </a:r>
            <a:r>
              <a:rPr lang="nl-NL" dirty="0" smtClean="0"/>
              <a:t> </a:t>
            </a:r>
            <a:r>
              <a:rPr lang="nl-NL" dirty="0" err="1" smtClean="0"/>
              <a:t>countries</a:t>
            </a:r>
            <a:endParaRPr lang="nl-NL" dirty="0" smtClean="0"/>
          </a:p>
          <a:p>
            <a:pPr marL="514350" indent="-514350" fontAlgn="auto">
              <a:lnSpc>
                <a:spcPct val="70000"/>
              </a:lnSpc>
              <a:spcBef>
                <a:spcPts val="0"/>
              </a:spcBef>
              <a:spcAft>
                <a:spcPts val="0"/>
              </a:spcAft>
              <a:buNone/>
              <a:defRPr/>
            </a:pPr>
            <a:r>
              <a:rPr lang="nl-NL" dirty="0" smtClean="0"/>
              <a:t>                    Ukraine, Russia </a:t>
            </a:r>
            <a:endParaRPr lang="nl-NL" dirty="0"/>
          </a:p>
          <a:p>
            <a:pPr marL="514350" indent="-514350" fontAlgn="auto">
              <a:lnSpc>
                <a:spcPct val="70000"/>
              </a:lnSpc>
              <a:spcBef>
                <a:spcPts val="0"/>
              </a:spcBef>
              <a:spcAft>
                <a:spcPts val="0"/>
              </a:spcAft>
              <a:buNone/>
              <a:defRPr/>
            </a:pPr>
            <a:r>
              <a:rPr lang="nl-NL" dirty="0" smtClean="0"/>
              <a:t>                         East-European countries</a:t>
            </a:r>
            <a:endParaRPr lang="nl-NL" dirty="0"/>
          </a:p>
          <a:p>
            <a:pPr marL="514350" indent="-514350" fontAlgn="auto">
              <a:lnSpc>
                <a:spcPct val="70000"/>
              </a:lnSpc>
              <a:spcBef>
                <a:spcPts val="0"/>
              </a:spcBef>
              <a:spcAft>
                <a:spcPts val="0"/>
              </a:spcAft>
              <a:buNone/>
              <a:defRPr/>
            </a:pPr>
            <a:r>
              <a:rPr lang="nl-NL" dirty="0"/>
              <a:t> </a:t>
            </a:r>
            <a:r>
              <a:rPr lang="nl-NL" dirty="0" smtClean="0"/>
              <a:t>                                  Belgium, Netherlands</a:t>
            </a:r>
          </a:p>
          <a:p>
            <a:pPr marL="514350" indent="-514350" fontAlgn="auto">
              <a:lnSpc>
                <a:spcPct val="70000"/>
              </a:lnSpc>
              <a:spcBef>
                <a:spcPts val="0"/>
              </a:spcBef>
              <a:spcAft>
                <a:spcPts val="0"/>
              </a:spcAft>
              <a:buNone/>
              <a:defRPr/>
            </a:pPr>
            <a:r>
              <a:rPr lang="nl-NL" dirty="0"/>
              <a:t> </a:t>
            </a:r>
            <a:r>
              <a:rPr lang="nl-NL" dirty="0" smtClean="0"/>
              <a:t>                                       France, Italy</a:t>
            </a:r>
            <a:endParaRPr lang="nl-NL" dirty="0"/>
          </a:p>
          <a:p>
            <a:pPr marL="514350" indent="-514350" fontAlgn="auto">
              <a:lnSpc>
                <a:spcPct val="70000"/>
              </a:lnSpc>
              <a:spcBef>
                <a:spcPts val="0"/>
              </a:spcBef>
              <a:spcAft>
                <a:spcPts val="0"/>
              </a:spcAft>
              <a:buNone/>
              <a:defRPr/>
            </a:pPr>
            <a:r>
              <a:rPr lang="nl-NL" dirty="0"/>
              <a:t>				</a:t>
            </a:r>
            <a:r>
              <a:rPr lang="nl-NL" dirty="0" smtClean="0"/>
              <a:t>           </a:t>
            </a:r>
            <a:r>
              <a:rPr lang="nl-NL" dirty="0" err="1" smtClean="0"/>
              <a:t>Nordic</a:t>
            </a:r>
            <a:r>
              <a:rPr lang="nl-NL" dirty="0" smtClean="0"/>
              <a:t> </a:t>
            </a:r>
            <a:r>
              <a:rPr lang="nl-NL" dirty="0" err="1" smtClean="0"/>
              <a:t>countries</a:t>
            </a:r>
            <a:endParaRPr lang="nl-NL" dirty="0" smtClean="0"/>
          </a:p>
          <a:p>
            <a:pPr marL="514350" indent="-514350" fontAlgn="auto">
              <a:lnSpc>
                <a:spcPct val="70000"/>
              </a:lnSpc>
              <a:spcBef>
                <a:spcPts val="0"/>
              </a:spcBef>
              <a:spcAft>
                <a:spcPts val="0"/>
              </a:spcAft>
              <a:buNone/>
              <a:defRPr/>
            </a:pPr>
            <a:r>
              <a:rPr lang="nl-NL" dirty="0"/>
              <a:t>	</a:t>
            </a:r>
            <a:r>
              <a:rPr lang="nl-NL" dirty="0" smtClean="0"/>
              <a:t>				     UK, India, Pakistan</a:t>
            </a:r>
            <a:endParaRPr lang="nl-NL" dirty="0"/>
          </a:p>
          <a:p>
            <a:pPr marL="514350" indent="-514350" fontAlgn="auto">
              <a:lnSpc>
                <a:spcPct val="70000"/>
              </a:lnSpc>
              <a:spcBef>
                <a:spcPts val="0"/>
              </a:spcBef>
              <a:spcAft>
                <a:spcPts val="0"/>
              </a:spcAft>
              <a:buNone/>
              <a:defRPr/>
            </a:pPr>
            <a:r>
              <a:rPr lang="nl-NL" dirty="0"/>
              <a:t>					     </a:t>
            </a:r>
            <a:r>
              <a:rPr lang="nl-NL" dirty="0" smtClean="0"/>
              <a:t>     Spain, Portugal, Turkey, Greece</a:t>
            </a:r>
          </a:p>
          <a:p>
            <a:pPr marL="514350" indent="-514350" fontAlgn="auto">
              <a:lnSpc>
                <a:spcPct val="70000"/>
              </a:lnSpc>
              <a:spcBef>
                <a:spcPts val="0"/>
              </a:spcBef>
              <a:spcAft>
                <a:spcPts val="0"/>
              </a:spcAft>
              <a:buNone/>
              <a:defRPr/>
            </a:pPr>
            <a:r>
              <a:rPr lang="nl-NL" dirty="0"/>
              <a:t> </a:t>
            </a:r>
            <a:r>
              <a:rPr lang="nl-NL" dirty="0" smtClean="0"/>
              <a:t>                                                           Brazil</a:t>
            </a:r>
            <a:endParaRPr lang="nl-NL" dirty="0"/>
          </a:p>
          <a:p>
            <a:pPr marL="514350" indent="-514350" fontAlgn="auto">
              <a:lnSpc>
                <a:spcPct val="70000"/>
              </a:lnSpc>
              <a:spcBef>
                <a:spcPts val="0"/>
              </a:spcBef>
              <a:spcAft>
                <a:spcPts val="0"/>
              </a:spcAft>
              <a:buNone/>
              <a:tabLst>
                <a:tab pos="808038" algn="l"/>
              </a:tabLst>
              <a:defRPr/>
            </a:pPr>
            <a:r>
              <a:rPr lang="nl-NL" dirty="0"/>
              <a:t>						</a:t>
            </a:r>
            <a:r>
              <a:rPr lang="nl-NL" dirty="0" smtClean="0"/>
              <a:t>	         USA, Australia</a:t>
            </a:r>
            <a:endParaRPr lang="nl-NL" dirty="0"/>
          </a:p>
          <a:p>
            <a:pPr marL="514350" indent="-514350" fontAlgn="auto">
              <a:lnSpc>
                <a:spcPct val="70000"/>
              </a:lnSpc>
              <a:spcBef>
                <a:spcPts val="0"/>
              </a:spcBef>
              <a:spcAft>
                <a:spcPts val="0"/>
              </a:spcAft>
              <a:buNone/>
              <a:tabLst>
                <a:tab pos="808038" algn="l"/>
              </a:tabLst>
              <a:defRPr/>
            </a:pPr>
            <a:r>
              <a:rPr lang="nl-NL" dirty="0" smtClean="0"/>
              <a:t>                                                                       Spanish America, </a:t>
            </a:r>
            <a:r>
              <a:rPr lang="nl-NL" dirty="0" err="1" smtClean="0"/>
              <a:t>Africa</a:t>
            </a:r>
            <a:endParaRPr lang="nl-NL" dirty="0" smtClean="0"/>
          </a:p>
          <a:p>
            <a:pPr marL="514350" indent="-514350" fontAlgn="auto">
              <a:lnSpc>
                <a:spcPct val="70000"/>
              </a:lnSpc>
              <a:spcBef>
                <a:spcPts val="0"/>
              </a:spcBef>
              <a:spcAft>
                <a:spcPts val="0"/>
              </a:spcAft>
              <a:buNone/>
              <a:tabLst>
                <a:tab pos="808038" algn="l"/>
              </a:tabLst>
              <a:defRPr/>
            </a:pPr>
            <a:r>
              <a:rPr lang="nl-NL" dirty="0" smtClean="0"/>
              <a:t>                                                                            </a:t>
            </a:r>
            <a:r>
              <a:rPr lang="nl-NL" dirty="0" err="1" smtClean="0"/>
              <a:t>Islamic</a:t>
            </a:r>
            <a:r>
              <a:rPr lang="nl-NL" dirty="0" smtClean="0"/>
              <a:t> </a:t>
            </a:r>
            <a:r>
              <a:rPr lang="nl-NL" dirty="0" err="1" smtClean="0"/>
              <a:t>countries</a:t>
            </a:r>
            <a:endParaRPr lang="nl-NL" dirty="0" smtClean="0"/>
          </a:p>
          <a:p>
            <a:pPr marL="514350" indent="-514350" fontAlgn="auto">
              <a:lnSpc>
                <a:spcPct val="80000"/>
              </a:lnSpc>
              <a:spcBef>
                <a:spcPts val="0"/>
              </a:spcBef>
              <a:spcAft>
                <a:spcPts val="0"/>
              </a:spcAft>
              <a:buNone/>
              <a:defRPr/>
            </a:pPr>
            <a:r>
              <a:rPr lang="nl-NL" dirty="0"/>
              <a:t>						           </a:t>
            </a:r>
            <a:r>
              <a:rPr lang="nl-NL" dirty="0" smtClean="0"/>
              <a:t>                </a:t>
            </a:r>
            <a:r>
              <a:rPr lang="nl-NL" i="1" dirty="0" smtClean="0">
                <a:solidFill>
                  <a:srgbClr val="FF0000"/>
                </a:solidFill>
              </a:rPr>
              <a:t>short-term </a:t>
            </a:r>
            <a:r>
              <a:rPr lang="nl-NL" i="1" dirty="0" err="1" smtClean="0">
                <a:solidFill>
                  <a:srgbClr val="FF0000"/>
                </a:solidFill>
              </a:rPr>
              <a:t>oriented</a:t>
            </a:r>
            <a:endParaRPr lang="nl-NL" i="1" dirty="0">
              <a:solidFill>
                <a:srgbClr val="FF0000"/>
              </a:solidFill>
            </a:endParaRPr>
          </a:p>
        </p:txBody>
      </p:sp>
      <p:cxnSp>
        <p:nvCxnSpPr>
          <p:cNvPr id="3" name="Rechte verbindingslijn 2"/>
          <p:cNvCxnSpPr/>
          <p:nvPr/>
        </p:nvCxnSpPr>
        <p:spPr>
          <a:xfrm flipH="1">
            <a:off x="1488332" y="4396902"/>
            <a:ext cx="9728" cy="38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1322962" y="42607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flipV="1">
            <a:off x="0" y="4289898"/>
            <a:ext cx="0" cy="9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918045" y="4206402"/>
            <a:ext cx="9873575" cy="972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903452" y="1172994"/>
            <a:ext cx="29186" cy="532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10791620" y="1164887"/>
            <a:ext cx="0" cy="533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918045" y="1158200"/>
            <a:ext cx="98833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960401" y="6500812"/>
            <a:ext cx="98735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3719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ctr" eaLnBrk="1" hangingPunct="1"/>
            <a:r>
              <a:rPr lang="nl-NL" sz="4000" dirty="0" smtClean="0">
                <a:solidFill>
                  <a:srgbClr val="0070C0"/>
                </a:solidFill>
                <a:latin typeface="+mn-lt"/>
              </a:rPr>
              <a:t>Communication in the ICT era</a:t>
            </a:r>
          </a:p>
        </p:txBody>
      </p:sp>
      <p:sp>
        <p:nvSpPr>
          <p:cNvPr id="3" name="Tijdelijke aanduiding voor inhoud 2"/>
          <p:cNvSpPr>
            <a:spLocks noGrp="1"/>
          </p:cNvSpPr>
          <p:nvPr>
            <p:ph idx="1"/>
          </p:nvPr>
        </p:nvSpPr>
        <p:spPr>
          <a:xfrm>
            <a:off x="923925" y="1690688"/>
            <a:ext cx="10429875" cy="4805362"/>
          </a:xfrm>
        </p:spPr>
        <p:txBody>
          <a:bodyPr rtlCol="0">
            <a:normAutofit/>
          </a:bodyPr>
          <a:lstStyle/>
          <a:p>
            <a:pPr eaLnBrk="1" fontAlgn="auto" hangingPunct="1">
              <a:spcAft>
                <a:spcPts val="0"/>
              </a:spcAft>
              <a:buFont typeface="Arial" panose="020B0604020202020204" pitchFamily="34" charset="0"/>
              <a:buChar char="•"/>
              <a:defRPr/>
            </a:pPr>
            <a:r>
              <a:rPr lang="nl-NL" dirty="0" smtClean="0"/>
              <a:t>We live in the </a:t>
            </a:r>
            <a:r>
              <a:rPr lang="nl-NL" dirty="0" err="1" smtClean="0"/>
              <a:t>age</a:t>
            </a:r>
            <a:r>
              <a:rPr lang="nl-NL" dirty="0" smtClean="0"/>
              <a:t> of Information and Communication Technology</a:t>
            </a:r>
            <a:endParaRPr lang="nl-NL" dirty="0"/>
          </a:p>
          <a:p>
            <a:pPr eaLnBrk="1" fontAlgn="auto" hangingPunct="1">
              <a:spcAft>
                <a:spcPts val="0"/>
              </a:spcAft>
              <a:buFont typeface="Arial" panose="020B0604020202020204" pitchFamily="34" charset="0"/>
              <a:buChar char="•"/>
              <a:defRPr/>
            </a:pPr>
            <a:r>
              <a:rPr lang="nl-NL" dirty="0" smtClean="0"/>
              <a:t>“ICT” </a:t>
            </a:r>
            <a:r>
              <a:rPr lang="nl-NL" dirty="0" err="1" smtClean="0"/>
              <a:t>refers</a:t>
            </a:r>
            <a:r>
              <a:rPr lang="nl-NL" dirty="0" smtClean="0"/>
              <a:t> </a:t>
            </a:r>
            <a:r>
              <a:rPr lang="nl-NL" dirty="0" err="1" smtClean="0"/>
              <a:t>to</a:t>
            </a:r>
            <a:r>
              <a:rPr lang="nl-NL" dirty="0" smtClean="0"/>
              <a:t> the “hardware” of </a:t>
            </a:r>
            <a:r>
              <a:rPr lang="nl-NL" dirty="0" err="1" smtClean="0"/>
              <a:t>electronic</a:t>
            </a:r>
            <a:r>
              <a:rPr lang="nl-NL" dirty="0" smtClean="0"/>
              <a:t> </a:t>
            </a:r>
            <a:r>
              <a:rPr lang="nl-NL" dirty="0" err="1" smtClean="0"/>
              <a:t>communication</a:t>
            </a:r>
            <a:r>
              <a:rPr lang="nl-NL" dirty="0" smtClean="0"/>
              <a:t>, </a:t>
            </a:r>
            <a:r>
              <a:rPr lang="nl-NL" dirty="0" err="1" smtClean="0"/>
              <a:t>which</a:t>
            </a:r>
            <a:r>
              <a:rPr lang="nl-NL" dirty="0" smtClean="0"/>
              <a:t> is more or </a:t>
            </a:r>
            <a:r>
              <a:rPr lang="nl-NL" dirty="0" err="1" smtClean="0"/>
              <a:t>less</a:t>
            </a:r>
            <a:r>
              <a:rPr lang="nl-NL" dirty="0" smtClean="0"/>
              <a:t> the </a:t>
            </a:r>
            <a:r>
              <a:rPr lang="nl-NL" dirty="0" err="1" smtClean="0"/>
              <a:t>same</a:t>
            </a:r>
            <a:r>
              <a:rPr lang="nl-NL" dirty="0" smtClean="0"/>
              <a:t> </a:t>
            </a:r>
            <a:r>
              <a:rPr lang="nl-NL" dirty="0" err="1" smtClean="0"/>
              <a:t>across</a:t>
            </a:r>
            <a:r>
              <a:rPr lang="nl-NL" dirty="0" smtClean="0"/>
              <a:t> the </a:t>
            </a:r>
            <a:r>
              <a:rPr lang="nl-NL" dirty="0" err="1" smtClean="0"/>
              <a:t>world</a:t>
            </a:r>
            <a:endParaRPr lang="nl-NL" dirty="0" smtClean="0"/>
          </a:p>
          <a:p>
            <a:pPr eaLnBrk="1" fontAlgn="auto" hangingPunct="1">
              <a:spcAft>
                <a:spcPts val="0"/>
              </a:spcAft>
              <a:buFont typeface="Arial" panose="020B0604020202020204" pitchFamily="34" charset="0"/>
              <a:buChar char="•"/>
              <a:defRPr/>
            </a:pPr>
            <a:r>
              <a:rPr lang="nl-NL" dirty="0" smtClean="0"/>
              <a:t>Communication </a:t>
            </a:r>
            <a:r>
              <a:rPr lang="nl-NL" dirty="0" err="1" smtClean="0"/>
              <a:t>styles</a:t>
            </a:r>
            <a:r>
              <a:rPr lang="nl-NL" dirty="0"/>
              <a:t> </a:t>
            </a:r>
            <a:r>
              <a:rPr lang="nl-NL" dirty="0" smtClean="0"/>
              <a:t>are the “software” of human </a:t>
            </a:r>
            <a:r>
              <a:rPr lang="nl-NL" dirty="0" err="1" smtClean="0"/>
              <a:t>communication</a:t>
            </a:r>
            <a:r>
              <a:rPr lang="nl-NL" dirty="0" smtClean="0"/>
              <a:t>;  </a:t>
            </a:r>
            <a:r>
              <a:rPr lang="nl-NL" dirty="0" err="1" smtClean="0"/>
              <a:t>they</a:t>
            </a:r>
            <a:r>
              <a:rPr lang="nl-NL" dirty="0" smtClean="0"/>
              <a:t> </a:t>
            </a:r>
            <a:r>
              <a:rPr lang="nl-NL" dirty="0" err="1" smtClean="0"/>
              <a:t>depend</a:t>
            </a:r>
            <a:r>
              <a:rPr lang="nl-NL" dirty="0" smtClean="0"/>
              <a:t> on the </a:t>
            </a:r>
            <a:r>
              <a:rPr lang="nl-NL" dirty="0" err="1" smtClean="0"/>
              <a:t>people</a:t>
            </a:r>
            <a:r>
              <a:rPr lang="nl-NL" dirty="0" smtClean="0"/>
              <a:t> </a:t>
            </a:r>
            <a:r>
              <a:rPr lang="nl-NL" dirty="0" err="1" smtClean="0"/>
              <a:t>involved</a:t>
            </a:r>
            <a:r>
              <a:rPr lang="nl-NL" dirty="0" smtClean="0"/>
              <a:t>, and on </a:t>
            </a:r>
            <a:r>
              <a:rPr lang="nl-NL" dirty="0" err="1" smtClean="0"/>
              <a:t>their</a:t>
            </a:r>
            <a:r>
              <a:rPr lang="nl-NL" dirty="0" smtClean="0"/>
              <a:t> environment</a:t>
            </a:r>
          </a:p>
          <a:p>
            <a:pPr eaLnBrk="1" fontAlgn="auto" hangingPunct="1">
              <a:spcAft>
                <a:spcPts val="0"/>
              </a:spcAft>
              <a:buFont typeface="Arial" panose="020B0604020202020204" pitchFamily="34" charset="0"/>
              <a:buChar char="•"/>
              <a:defRPr/>
            </a:pPr>
            <a:r>
              <a:rPr lang="nl-NL" dirty="0" smtClean="0"/>
              <a:t>The conference </a:t>
            </a:r>
            <a:r>
              <a:rPr lang="nl-NL" dirty="0" err="1" smtClean="0"/>
              <a:t>programme</a:t>
            </a:r>
            <a:r>
              <a:rPr lang="nl-NL" dirty="0" smtClean="0"/>
              <a:t> shows </a:t>
            </a:r>
            <a:r>
              <a:rPr lang="nl-NL" dirty="0" err="1" smtClean="0"/>
              <a:t>an</a:t>
            </a:r>
            <a:r>
              <a:rPr lang="nl-NL" dirty="0" smtClean="0"/>
              <a:t> </a:t>
            </a:r>
            <a:r>
              <a:rPr lang="nl-NL" dirty="0" err="1" smtClean="0"/>
              <a:t>impressive</a:t>
            </a:r>
            <a:r>
              <a:rPr lang="nl-NL" dirty="0" smtClean="0"/>
              <a:t> </a:t>
            </a:r>
            <a:r>
              <a:rPr lang="nl-NL" dirty="0" err="1" smtClean="0"/>
              <a:t>variety</a:t>
            </a:r>
            <a:r>
              <a:rPr lang="nl-NL" dirty="0" smtClean="0"/>
              <a:t> of </a:t>
            </a:r>
            <a:r>
              <a:rPr lang="nl-NL" dirty="0" err="1" smtClean="0"/>
              <a:t>styles</a:t>
            </a:r>
            <a:endParaRPr lang="nl-NL" dirty="0"/>
          </a:p>
          <a:p>
            <a:pPr eaLnBrk="1" fontAlgn="auto" hangingPunct="1">
              <a:spcAft>
                <a:spcPts val="0"/>
              </a:spcAft>
              <a:buFont typeface="Arial" panose="020B0604020202020204" pitchFamily="34" charset="0"/>
              <a:buChar char="•"/>
              <a:defRPr/>
            </a:pPr>
            <a:r>
              <a:rPr lang="nl-NL" dirty="0" smtClean="0"/>
              <a:t>The way we </a:t>
            </a:r>
            <a:r>
              <a:rPr lang="nl-NL" dirty="0" err="1" smtClean="0"/>
              <a:t>communicate</a:t>
            </a:r>
            <a:r>
              <a:rPr lang="nl-NL" dirty="0" smtClean="0"/>
              <a:t> </a:t>
            </a:r>
            <a:r>
              <a:rPr lang="nl-NL" dirty="0" err="1" smtClean="0"/>
              <a:t>depends</a:t>
            </a:r>
            <a:r>
              <a:rPr lang="nl-NL" dirty="0" smtClean="0"/>
              <a:t> on, and </a:t>
            </a:r>
            <a:r>
              <a:rPr lang="nl-NL" dirty="0" err="1" smtClean="0"/>
              <a:t>maintains</a:t>
            </a:r>
            <a:r>
              <a:rPr lang="nl-NL" dirty="0" smtClean="0"/>
              <a:t> </a:t>
            </a:r>
            <a:r>
              <a:rPr lang="nl-NL" dirty="0" err="1" smtClean="0"/>
              <a:t>our</a:t>
            </a:r>
            <a:r>
              <a:rPr lang="nl-NL" dirty="0" smtClean="0"/>
              <a:t> cultures</a:t>
            </a:r>
            <a:endParaRPr lang="nl-NL" dirty="0"/>
          </a:p>
          <a:p>
            <a:pPr eaLnBrk="1" fontAlgn="auto" hangingPunct="1">
              <a:spcAft>
                <a:spcPts val="0"/>
              </a:spcAft>
              <a:buFont typeface="Arial" panose="020B0604020202020204" pitchFamily="34" charset="0"/>
              <a:buChar char="•"/>
              <a:defRPr/>
            </a:pPr>
            <a:r>
              <a:rPr lang="nl-NL" dirty="0" smtClean="0"/>
              <a:t>Human cultures </a:t>
            </a:r>
            <a:r>
              <a:rPr lang="nl-NL" dirty="0" err="1" smtClean="0"/>
              <a:t>differ</a:t>
            </a:r>
            <a:r>
              <a:rPr lang="nl-NL" dirty="0" smtClean="0"/>
              <a:t> </a:t>
            </a:r>
            <a:r>
              <a:rPr lang="nl-NL" dirty="0" err="1" smtClean="0"/>
              <a:t>for</a:t>
            </a:r>
            <a:r>
              <a:rPr lang="nl-NL" dirty="0" smtClean="0"/>
              <a:t> </a:t>
            </a:r>
            <a:r>
              <a:rPr lang="nl-NL" dirty="0" err="1" smtClean="0"/>
              <a:t>many</a:t>
            </a:r>
            <a:r>
              <a:rPr lang="nl-NL" dirty="0" smtClean="0"/>
              <a:t> </a:t>
            </a:r>
            <a:r>
              <a:rPr lang="nl-NL" dirty="0" err="1" smtClean="0"/>
              <a:t>reasons</a:t>
            </a:r>
            <a:r>
              <a:rPr lang="nl-NL" dirty="0" smtClean="0"/>
              <a:t>; </a:t>
            </a:r>
            <a:r>
              <a:rPr lang="nl-NL" dirty="0" err="1" smtClean="0"/>
              <a:t>this</a:t>
            </a:r>
            <a:r>
              <a:rPr lang="nl-NL" dirty="0" smtClean="0"/>
              <a:t> </a:t>
            </a:r>
            <a:r>
              <a:rPr lang="nl-NL" dirty="0" err="1" smtClean="0"/>
              <a:t>presentation</a:t>
            </a:r>
            <a:r>
              <a:rPr lang="nl-NL" dirty="0" smtClean="0"/>
              <a:t> </a:t>
            </a:r>
            <a:r>
              <a:rPr lang="nl-NL" dirty="0" err="1" smtClean="0"/>
              <a:t>will</a:t>
            </a:r>
            <a:r>
              <a:rPr lang="nl-NL" dirty="0" smtClean="0"/>
              <a:t> focus on the </a:t>
            </a:r>
            <a:r>
              <a:rPr lang="nl-NL" dirty="0" err="1" smtClean="0"/>
              <a:t>influence</a:t>
            </a:r>
            <a:r>
              <a:rPr lang="nl-NL" dirty="0" smtClean="0"/>
              <a:t> of the country </a:t>
            </a:r>
            <a:r>
              <a:rPr lang="nl-NL" dirty="0" err="1" smtClean="0"/>
              <a:t>where</a:t>
            </a:r>
            <a:r>
              <a:rPr lang="nl-NL" dirty="0" smtClean="0"/>
              <a:t> we </a:t>
            </a:r>
            <a:r>
              <a:rPr lang="nl-NL" dirty="0" err="1" smtClean="0"/>
              <a:t>were</a:t>
            </a:r>
            <a:r>
              <a:rPr lang="nl-NL" dirty="0" smtClean="0"/>
              <a:t> born and </a:t>
            </a:r>
            <a:r>
              <a:rPr lang="nl-NL" dirty="0" err="1" smtClean="0"/>
              <a:t>raised</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elex"/>
          <p:cNvPicPr>
            <a:picLocks noChangeAspect="1" noChangeArrowheads="1"/>
          </p:cNvPicPr>
          <p:nvPr/>
        </p:nvPicPr>
        <p:blipFill>
          <a:blip r:embed="rId3" cstate="print"/>
          <a:srcRect/>
          <a:stretch>
            <a:fillRect/>
          </a:stretch>
        </p:blipFill>
        <p:spPr bwMode="auto">
          <a:xfrm>
            <a:off x="912748" y="19393"/>
            <a:ext cx="4754107" cy="6212263"/>
          </a:xfrm>
          <a:prstGeom prst="rect">
            <a:avLst/>
          </a:prstGeom>
          <a:noFill/>
          <a:ln w="9525">
            <a:noFill/>
            <a:miter lim="800000"/>
            <a:headEnd/>
            <a:tailEnd/>
          </a:ln>
        </p:spPr>
      </p:pic>
      <p:sp>
        <p:nvSpPr>
          <p:cNvPr id="2" name="Rechthoek 1"/>
          <p:cNvSpPr/>
          <p:nvPr/>
        </p:nvSpPr>
        <p:spPr>
          <a:xfrm>
            <a:off x="851473" y="6064553"/>
            <a:ext cx="4876655" cy="523220"/>
          </a:xfrm>
          <a:prstGeom prst="rect">
            <a:avLst/>
          </a:prstGeom>
        </p:spPr>
        <p:txBody>
          <a:bodyPr wrap="square">
            <a:spAutoFit/>
          </a:bodyPr>
          <a:lstStyle/>
          <a:p>
            <a:pPr algn="ctr"/>
            <a:r>
              <a:rPr lang="en-US" sz="2800" dirty="0"/>
              <a:t>Long-term </a:t>
            </a:r>
            <a:r>
              <a:rPr lang="en-US" sz="2800" dirty="0" smtClean="0"/>
              <a:t>Orientation: Japan</a:t>
            </a:r>
            <a:endParaRPr lang="nl-NL" sz="2800" dirty="0"/>
          </a:p>
        </p:txBody>
      </p:sp>
      <p:pic>
        <p:nvPicPr>
          <p:cNvPr id="6" name="Picture 2" descr="Haagen Dazs"/>
          <p:cNvPicPr>
            <a:picLocks noChangeAspect="1" noChangeArrowheads="1"/>
          </p:cNvPicPr>
          <p:nvPr/>
        </p:nvPicPr>
        <p:blipFill>
          <a:blip r:embed="rId4" cstate="print"/>
          <a:srcRect/>
          <a:stretch>
            <a:fillRect/>
          </a:stretch>
        </p:blipFill>
        <p:spPr bwMode="auto">
          <a:xfrm>
            <a:off x="6721311" y="186497"/>
            <a:ext cx="4326903" cy="5878056"/>
          </a:xfrm>
          <a:prstGeom prst="rect">
            <a:avLst/>
          </a:prstGeom>
          <a:noFill/>
          <a:ln w="9525">
            <a:noFill/>
            <a:miter lim="800000"/>
            <a:headEnd/>
            <a:tailEnd/>
          </a:ln>
        </p:spPr>
      </p:pic>
      <p:sp>
        <p:nvSpPr>
          <p:cNvPr id="4" name="Tekstvak 3"/>
          <p:cNvSpPr txBox="1"/>
          <p:nvPr/>
        </p:nvSpPr>
        <p:spPr>
          <a:xfrm>
            <a:off x="6361890" y="6064553"/>
            <a:ext cx="5126476" cy="520161"/>
          </a:xfrm>
          <a:prstGeom prst="rect">
            <a:avLst/>
          </a:prstGeom>
          <a:noFill/>
        </p:spPr>
        <p:txBody>
          <a:bodyPr wrap="square" rtlCol="0">
            <a:spAutoFit/>
          </a:bodyPr>
          <a:lstStyle/>
          <a:p>
            <a:pPr algn="ctr"/>
            <a:r>
              <a:rPr lang="nl-NL" sz="2800" dirty="0" smtClean="0"/>
              <a:t>Short-term </a:t>
            </a:r>
            <a:r>
              <a:rPr lang="nl-NL" sz="2800" dirty="0" err="1" smtClean="0"/>
              <a:t>Orientation</a:t>
            </a:r>
            <a:r>
              <a:rPr lang="nl-NL" sz="2800" smtClean="0"/>
              <a:t>: U.S.A.</a:t>
            </a:r>
            <a:endParaRPr lang="nl-NL"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419100" y="317500"/>
            <a:ext cx="11133138" cy="1027113"/>
          </a:xfrm>
        </p:spPr>
        <p:txBody>
          <a:bodyPr/>
          <a:lstStyle/>
          <a:p>
            <a:pPr algn="ctr"/>
            <a:r>
              <a:rPr lang="en-US" sz="3600" dirty="0" smtClean="0">
                <a:solidFill>
                  <a:schemeClr val="hlink"/>
                </a:solidFill>
                <a:latin typeface="+mn-lt"/>
              </a:rPr>
              <a:t>Collectivism/Individualism &amp; Short/Long Term Orientation Consequences for communication &amp; media</a:t>
            </a:r>
            <a:endParaRPr lang="nl-NL" sz="3600" dirty="0" smtClean="0">
              <a:solidFill>
                <a:schemeClr val="hlink"/>
              </a:solidFill>
              <a:latin typeface="+mn-lt"/>
            </a:endParaRPr>
          </a:p>
        </p:txBody>
      </p:sp>
      <p:graphicFrame>
        <p:nvGraphicFramePr>
          <p:cNvPr id="62539" name="Group 75"/>
          <p:cNvGraphicFramePr>
            <a:graphicFrameLocks noGrp="1"/>
          </p:cNvGraphicFramePr>
          <p:nvPr>
            <p:ph idx="1"/>
          </p:nvPr>
        </p:nvGraphicFramePr>
        <p:xfrm>
          <a:off x="838200" y="1549400"/>
          <a:ext cx="10515600" cy="4407408"/>
        </p:xfrm>
        <a:graphic>
          <a:graphicData uri="http://schemas.openxmlformats.org/drawingml/2006/table">
            <a:tbl>
              <a:tblPr/>
              <a:tblGrid>
                <a:gridCol w="2628900"/>
                <a:gridCol w="2628900"/>
                <a:gridCol w="2628900"/>
                <a:gridCol w="2628900"/>
              </a:tblGrid>
              <a:tr h="5794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smtClean="0">
                          <a:ln>
                            <a:noFill/>
                          </a:ln>
                          <a:solidFill>
                            <a:schemeClr val="folHlink"/>
                          </a:solidFill>
                          <a:effectLst/>
                          <a:latin typeface="Calibri" pitchFamily="34" charset="0"/>
                        </a:rPr>
                        <a:t>Collectivist</a:t>
                      </a:r>
                      <a:endParaRPr kumimoji="0" lang="nl-NL" sz="2400" b="0" i="0" u="none" strike="noStrike" cap="none" normalizeH="0" baseline="0" dirty="0" smtClean="0">
                        <a:ln>
                          <a:noFill/>
                        </a:ln>
                        <a:solidFill>
                          <a:schemeClr val="folHlink"/>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folHlink"/>
                          </a:solidFill>
                          <a:effectLst/>
                          <a:latin typeface="Calibri" pitchFamily="34" charset="0"/>
                        </a:rPr>
                        <a:t>Short-term orientation</a:t>
                      </a:r>
                      <a:endParaRPr kumimoji="0" lang="nl-NL" sz="2400" b="0" i="0" u="none" strike="noStrike" cap="none" normalizeH="0" baseline="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folHlink"/>
                          </a:solidFill>
                          <a:effectLst/>
                          <a:latin typeface="Calibri" pitchFamily="34" charset="0"/>
                        </a:rPr>
                        <a:t>Long-term orientation</a:t>
                      </a:r>
                      <a:endParaRPr kumimoji="0" lang="nl-NL" sz="2400" b="0" i="0" u="none" strike="noStrike" cap="none" normalizeH="0" baseline="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folHlink"/>
                          </a:solidFill>
                          <a:effectLst/>
                          <a:latin typeface="Calibri" pitchFamily="34" charset="0"/>
                        </a:rPr>
                        <a:t>Individualist</a:t>
                      </a:r>
                      <a:endParaRPr kumimoji="0" lang="nl-NL" sz="2400" b="0" i="0" u="none" strike="noStrike" cap="none" normalizeH="0" baseline="0" smtClean="0">
                        <a:ln>
                          <a:noFill/>
                        </a:ln>
                        <a:solidFill>
                          <a:schemeClr val="folHlink"/>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Intensive interpersonal communication</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Oral communication, elaborate</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Literate, preference for writing</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Active information search</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Social media = virtual family</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Self-enhancement needs</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Modesty</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Individual preferences</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Intensive use of social media</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Preference for self-enhancing social media (Facebook)</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Preference for anonymity</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Information via search engines and media</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Many personal contacts</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Many friends in social media</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Few friends in social media</a:t>
                      </a:r>
                      <a:endParaRPr kumimoji="0" lang="nl-NL"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Selective friendships</a:t>
                      </a:r>
                      <a:endParaRPr kumimoji="0" lang="nl-NL"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5" name="Object 3"/>
          <p:cNvGraphicFramePr>
            <a:graphicFrameLocks noGrp="1" noChangeAspect="1"/>
          </p:cNvGraphicFramePr>
          <p:nvPr>
            <p:ph idx="1"/>
            <p:extLst>
              <p:ext uri="{D42A27DB-BD31-4B8C-83A1-F6EECF244321}">
                <p14:modId xmlns:p14="http://schemas.microsoft.com/office/powerpoint/2010/main" xmlns="" val="3758058772"/>
              </p:ext>
            </p:extLst>
          </p:nvPr>
        </p:nvGraphicFramePr>
        <p:xfrm>
          <a:off x="19050" y="351354"/>
          <a:ext cx="11684000" cy="6858000"/>
        </p:xfrm>
        <a:graphic>
          <a:graphicData uri="http://schemas.openxmlformats.org/presentationml/2006/ole">
            <p:oleObj spid="_x0000_s80923" name="Chart" r:id="rId4" imgW="6543700" imgH="4486320" progId="MSGraph.Chart.8">
              <p:embed followColorScheme="full"/>
            </p:oleObj>
          </a:graphicData>
        </a:graphic>
      </p:graphicFrame>
      <p:sp>
        <p:nvSpPr>
          <p:cNvPr id="64516" name="Text Box 4"/>
          <p:cNvSpPr txBox="1">
            <a:spLocks noChangeArrowheads="1"/>
          </p:cNvSpPr>
          <p:nvPr/>
        </p:nvSpPr>
        <p:spPr bwMode="auto">
          <a:xfrm>
            <a:off x="7842250" y="6501865"/>
            <a:ext cx="1484313" cy="336550"/>
          </a:xfrm>
          <a:prstGeom prst="rect">
            <a:avLst/>
          </a:prstGeom>
          <a:noFill/>
          <a:ln w="9525">
            <a:noFill/>
            <a:miter lim="800000"/>
            <a:headEnd/>
            <a:tailEnd/>
          </a:ln>
        </p:spPr>
        <p:txBody>
          <a:bodyPr wrap="none">
            <a:spAutoFit/>
          </a:bodyPr>
          <a:lstStyle/>
          <a:p>
            <a:r>
              <a:rPr lang="en-US" sz="1600" b="1" dirty="0"/>
              <a:t>Individualism</a:t>
            </a:r>
          </a:p>
        </p:txBody>
      </p:sp>
      <p:sp>
        <p:nvSpPr>
          <p:cNvPr id="64517" name="Text Box 5"/>
          <p:cNvSpPr txBox="1">
            <a:spLocks noChangeArrowheads="1"/>
          </p:cNvSpPr>
          <p:nvPr/>
        </p:nvSpPr>
        <p:spPr bwMode="auto">
          <a:xfrm>
            <a:off x="1422400" y="6501865"/>
            <a:ext cx="1382713" cy="336550"/>
          </a:xfrm>
          <a:prstGeom prst="rect">
            <a:avLst/>
          </a:prstGeom>
          <a:noFill/>
          <a:ln w="9525">
            <a:noFill/>
            <a:miter lim="800000"/>
            <a:headEnd/>
            <a:tailEnd/>
          </a:ln>
        </p:spPr>
        <p:txBody>
          <a:bodyPr wrap="none">
            <a:spAutoFit/>
          </a:bodyPr>
          <a:lstStyle/>
          <a:p>
            <a:r>
              <a:rPr lang="en-US" sz="1600" b="1" dirty="0"/>
              <a:t>Collectivism</a:t>
            </a:r>
          </a:p>
        </p:txBody>
      </p:sp>
      <p:sp>
        <p:nvSpPr>
          <p:cNvPr id="64518" name="Text Box 6"/>
          <p:cNvSpPr txBox="1">
            <a:spLocks noChangeArrowheads="1"/>
          </p:cNvSpPr>
          <p:nvPr/>
        </p:nvSpPr>
        <p:spPr bwMode="auto">
          <a:xfrm rot="16200000">
            <a:off x="-2385218" y="3416004"/>
            <a:ext cx="5351462" cy="336550"/>
          </a:xfrm>
          <a:prstGeom prst="rect">
            <a:avLst/>
          </a:prstGeom>
          <a:noFill/>
          <a:ln w="9525">
            <a:noFill/>
            <a:miter lim="800000"/>
            <a:headEnd/>
            <a:tailEnd/>
          </a:ln>
        </p:spPr>
        <p:txBody>
          <a:bodyPr>
            <a:spAutoFit/>
          </a:bodyPr>
          <a:lstStyle/>
          <a:p>
            <a:r>
              <a:rPr lang="en-US" sz="1600" b="1" dirty="0"/>
              <a:t>Short-term orientation               Long-term orientation</a:t>
            </a:r>
          </a:p>
        </p:txBody>
      </p:sp>
      <p:sp>
        <p:nvSpPr>
          <p:cNvPr id="64519" name="Text Box 7"/>
          <p:cNvSpPr txBox="1">
            <a:spLocks noChangeArrowheads="1"/>
          </p:cNvSpPr>
          <p:nvPr/>
        </p:nvSpPr>
        <p:spPr bwMode="auto">
          <a:xfrm>
            <a:off x="869155" y="5822950"/>
            <a:ext cx="2411413" cy="730250"/>
          </a:xfrm>
          <a:prstGeom prst="rect">
            <a:avLst/>
          </a:prstGeom>
          <a:noFill/>
          <a:ln w="9525">
            <a:noFill/>
            <a:miter lim="800000"/>
            <a:headEnd/>
            <a:tailEnd/>
          </a:ln>
        </p:spPr>
        <p:txBody>
          <a:bodyPr wrap="none">
            <a:spAutoFit/>
          </a:bodyPr>
          <a:lstStyle/>
          <a:p>
            <a:r>
              <a:rPr lang="en-US" sz="1400" b="1" dirty="0">
                <a:solidFill>
                  <a:srgbClr val="552D41"/>
                </a:solidFill>
              </a:rPr>
              <a:t>Self enhancement</a:t>
            </a:r>
          </a:p>
          <a:p>
            <a:r>
              <a:rPr lang="en-US" sz="1400" b="1" dirty="0">
                <a:solidFill>
                  <a:srgbClr val="552D41"/>
                </a:solidFill>
              </a:rPr>
              <a:t>Social media virtual family</a:t>
            </a:r>
          </a:p>
          <a:p>
            <a:r>
              <a:rPr lang="en-US" sz="1400" b="1" dirty="0">
                <a:solidFill>
                  <a:srgbClr val="552D41"/>
                </a:solidFill>
              </a:rPr>
              <a:t>Many friends = status</a:t>
            </a:r>
          </a:p>
        </p:txBody>
      </p:sp>
      <p:sp>
        <p:nvSpPr>
          <p:cNvPr id="64520" name="Text Box 8"/>
          <p:cNvSpPr txBox="1">
            <a:spLocks noChangeArrowheads="1"/>
          </p:cNvSpPr>
          <p:nvPr/>
        </p:nvSpPr>
        <p:spPr bwMode="auto">
          <a:xfrm rot="5400000">
            <a:off x="9265444" y="3375819"/>
            <a:ext cx="3538538" cy="336550"/>
          </a:xfrm>
          <a:prstGeom prst="rect">
            <a:avLst/>
          </a:prstGeom>
          <a:noFill/>
          <a:ln w="9525">
            <a:noFill/>
            <a:miter lim="800000"/>
            <a:headEnd/>
            <a:tailEnd/>
          </a:ln>
        </p:spPr>
        <p:txBody>
          <a:bodyPr wrap="none">
            <a:spAutoFit/>
          </a:bodyPr>
          <a:lstStyle/>
          <a:p>
            <a:r>
              <a:rPr lang="en-US" sz="1600" b="1" i="1">
                <a:solidFill>
                  <a:srgbClr val="0000FF"/>
                </a:solidFill>
              </a:rPr>
              <a:t>Social media reinforce uniqueness</a:t>
            </a:r>
          </a:p>
        </p:txBody>
      </p:sp>
      <p:sp>
        <p:nvSpPr>
          <p:cNvPr id="64521" name="Text Box 9"/>
          <p:cNvSpPr txBox="1">
            <a:spLocks noChangeArrowheads="1"/>
          </p:cNvSpPr>
          <p:nvPr/>
        </p:nvSpPr>
        <p:spPr bwMode="auto">
          <a:xfrm>
            <a:off x="7997826" y="773113"/>
            <a:ext cx="3068637" cy="942975"/>
          </a:xfrm>
          <a:prstGeom prst="rect">
            <a:avLst/>
          </a:prstGeom>
          <a:noFill/>
          <a:ln w="9525">
            <a:noFill/>
            <a:miter lim="800000"/>
            <a:headEnd/>
            <a:tailEnd/>
          </a:ln>
        </p:spPr>
        <p:txBody>
          <a:bodyPr wrap="none">
            <a:spAutoFit/>
          </a:bodyPr>
          <a:lstStyle/>
          <a:p>
            <a:pPr algn="r"/>
            <a:r>
              <a:rPr lang="en-US" sz="1400" b="1" dirty="0">
                <a:solidFill>
                  <a:srgbClr val="552D41"/>
                </a:solidFill>
              </a:rPr>
              <a:t>Privacy needs</a:t>
            </a:r>
          </a:p>
          <a:p>
            <a:pPr algn="r"/>
            <a:r>
              <a:rPr lang="en-US" sz="1400" b="1" dirty="0">
                <a:solidFill>
                  <a:srgbClr val="552D41"/>
                </a:solidFill>
              </a:rPr>
              <a:t>Selective friendships social media</a:t>
            </a:r>
          </a:p>
          <a:p>
            <a:pPr algn="r"/>
            <a:r>
              <a:rPr lang="en-US" sz="1400" b="1" dirty="0">
                <a:solidFill>
                  <a:srgbClr val="552D41"/>
                </a:solidFill>
              </a:rPr>
              <a:t>Active search for information</a:t>
            </a:r>
          </a:p>
          <a:p>
            <a:pPr algn="r"/>
            <a:r>
              <a:rPr lang="en-US" sz="1400" b="1" dirty="0">
                <a:solidFill>
                  <a:srgbClr val="552D41"/>
                </a:solidFill>
              </a:rPr>
              <a:t>Use of search engines</a:t>
            </a:r>
          </a:p>
        </p:txBody>
      </p:sp>
      <p:sp>
        <p:nvSpPr>
          <p:cNvPr id="64522" name="Text Box 10"/>
          <p:cNvSpPr txBox="1">
            <a:spLocks noChangeArrowheads="1"/>
          </p:cNvSpPr>
          <p:nvPr/>
        </p:nvSpPr>
        <p:spPr bwMode="auto">
          <a:xfrm>
            <a:off x="7958931" y="5820273"/>
            <a:ext cx="3146425" cy="730250"/>
          </a:xfrm>
          <a:prstGeom prst="rect">
            <a:avLst/>
          </a:prstGeom>
          <a:noFill/>
          <a:ln w="9525">
            <a:noFill/>
            <a:miter lim="800000"/>
            <a:headEnd/>
            <a:tailEnd/>
          </a:ln>
        </p:spPr>
        <p:txBody>
          <a:bodyPr wrap="none">
            <a:spAutoFit/>
          </a:bodyPr>
          <a:lstStyle/>
          <a:p>
            <a:pPr algn="r"/>
            <a:r>
              <a:rPr lang="en-US" sz="1400" b="1" dirty="0">
                <a:solidFill>
                  <a:srgbClr val="552D41"/>
                </a:solidFill>
              </a:rPr>
              <a:t>Self enhancement; self disclosure, </a:t>
            </a:r>
          </a:p>
          <a:p>
            <a:pPr algn="r"/>
            <a:r>
              <a:rPr lang="en-US" sz="1400" b="1" dirty="0">
                <a:solidFill>
                  <a:srgbClr val="552D41"/>
                </a:solidFill>
              </a:rPr>
              <a:t>Many friends, Facebook popular</a:t>
            </a:r>
          </a:p>
          <a:p>
            <a:pPr algn="r"/>
            <a:r>
              <a:rPr lang="en-US" sz="1400" b="1" dirty="0">
                <a:solidFill>
                  <a:srgbClr val="552D41"/>
                </a:solidFill>
              </a:rPr>
              <a:t>Resource for information</a:t>
            </a:r>
          </a:p>
        </p:txBody>
      </p:sp>
      <p:sp>
        <p:nvSpPr>
          <p:cNvPr id="64523" name="Text Box 11"/>
          <p:cNvSpPr txBox="1">
            <a:spLocks noChangeArrowheads="1"/>
          </p:cNvSpPr>
          <p:nvPr/>
        </p:nvSpPr>
        <p:spPr bwMode="auto">
          <a:xfrm>
            <a:off x="898525" y="728662"/>
            <a:ext cx="2220912" cy="942975"/>
          </a:xfrm>
          <a:prstGeom prst="rect">
            <a:avLst/>
          </a:prstGeom>
          <a:noFill/>
          <a:ln w="9525">
            <a:noFill/>
            <a:miter lim="800000"/>
            <a:headEnd/>
            <a:tailEnd/>
          </a:ln>
        </p:spPr>
        <p:txBody>
          <a:bodyPr wrap="none">
            <a:spAutoFit/>
          </a:bodyPr>
          <a:lstStyle/>
          <a:p>
            <a:r>
              <a:rPr lang="en-US" sz="1400" b="1" dirty="0">
                <a:solidFill>
                  <a:srgbClr val="552D41"/>
                </a:solidFill>
              </a:rPr>
              <a:t>Preoccupation with face</a:t>
            </a:r>
          </a:p>
          <a:p>
            <a:r>
              <a:rPr lang="en-US" sz="1400" b="1" dirty="0">
                <a:solidFill>
                  <a:srgbClr val="552D41"/>
                </a:solidFill>
              </a:rPr>
              <a:t>Anonymity</a:t>
            </a:r>
          </a:p>
          <a:p>
            <a:r>
              <a:rPr lang="en-US" sz="1400" b="1" dirty="0">
                <a:solidFill>
                  <a:srgbClr val="552D41"/>
                </a:solidFill>
              </a:rPr>
              <a:t>Few friends </a:t>
            </a:r>
          </a:p>
          <a:p>
            <a:r>
              <a:rPr lang="en-US" sz="1400" b="1" dirty="0">
                <a:solidFill>
                  <a:srgbClr val="552D41"/>
                </a:solidFill>
              </a:rPr>
              <a:t>social media</a:t>
            </a:r>
          </a:p>
        </p:txBody>
      </p:sp>
      <p:sp>
        <p:nvSpPr>
          <p:cNvPr id="64524" name="Text Box 12"/>
          <p:cNvSpPr txBox="1">
            <a:spLocks noChangeArrowheads="1"/>
          </p:cNvSpPr>
          <p:nvPr/>
        </p:nvSpPr>
        <p:spPr bwMode="auto">
          <a:xfrm>
            <a:off x="4395787" y="5969498"/>
            <a:ext cx="2578100" cy="581025"/>
          </a:xfrm>
          <a:prstGeom prst="rect">
            <a:avLst/>
          </a:prstGeom>
          <a:noFill/>
          <a:ln w="9525">
            <a:noFill/>
            <a:miter lim="800000"/>
            <a:headEnd/>
            <a:tailEnd/>
          </a:ln>
        </p:spPr>
        <p:txBody>
          <a:bodyPr wrap="none">
            <a:spAutoFit/>
          </a:bodyPr>
          <a:lstStyle/>
          <a:p>
            <a:r>
              <a:rPr lang="en-US" sz="1600" b="1" i="1" dirty="0">
                <a:solidFill>
                  <a:srgbClr val="0000FF"/>
                </a:solidFill>
              </a:rPr>
              <a:t>Impression management</a:t>
            </a:r>
          </a:p>
          <a:p>
            <a:r>
              <a:rPr lang="en-US" sz="1600" b="1" i="1" dirty="0">
                <a:solidFill>
                  <a:srgbClr val="0000FF"/>
                </a:solidFill>
              </a:rPr>
              <a:t>Positive self statements</a:t>
            </a:r>
          </a:p>
        </p:txBody>
      </p:sp>
      <p:sp>
        <p:nvSpPr>
          <p:cNvPr id="64525" name="Text Box 13"/>
          <p:cNvSpPr txBox="1">
            <a:spLocks noChangeArrowheads="1"/>
          </p:cNvSpPr>
          <p:nvPr/>
        </p:nvSpPr>
        <p:spPr bwMode="auto">
          <a:xfrm rot="-5400000">
            <a:off x="113506" y="3131344"/>
            <a:ext cx="2354263" cy="581025"/>
          </a:xfrm>
          <a:prstGeom prst="rect">
            <a:avLst/>
          </a:prstGeom>
          <a:noFill/>
          <a:ln w="9525">
            <a:noFill/>
            <a:miter lim="800000"/>
            <a:headEnd/>
            <a:tailEnd/>
          </a:ln>
        </p:spPr>
        <p:txBody>
          <a:bodyPr wrap="none">
            <a:spAutoFit/>
          </a:bodyPr>
          <a:lstStyle/>
          <a:p>
            <a:pPr algn="ctr"/>
            <a:r>
              <a:rPr lang="en-US" sz="1600" b="1" i="1">
                <a:solidFill>
                  <a:srgbClr val="0000FF"/>
                </a:solidFill>
              </a:rPr>
              <a:t>Social media reinforce</a:t>
            </a:r>
          </a:p>
          <a:p>
            <a:pPr algn="ctr"/>
            <a:r>
              <a:rPr lang="en-US" sz="1600" b="1" i="1">
                <a:solidFill>
                  <a:srgbClr val="0000FF"/>
                </a:solidFill>
              </a:rPr>
              <a:t>community</a:t>
            </a:r>
          </a:p>
        </p:txBody>
      </p:sp>
      <p:sp>
        <p:nvSpPr>
          <p:cNvPr id="64526" name="Text Box 14"/>
          <p:cNvSpPr txBox="1">
            <a:spLocks noChangeArrowheads="1"/>
          </p:cNvSpPr>
          <p:nvPr/>
        </p:nvSpPr>
        <p:spPr bwMode="auto">
          <a:xfrm>
            <a:off x="4395787" y="765989"/>
            <a:ext cx="2930525" cy="581025"/>
          </a:xfrm>
          <a:prstGeom prst="rect">
            <a:avLst/>
          </a:prstGeom>
          <a:noFill/>
          <a:ln w="9525">
            <a:noFill/>
            <a:miter lim="800000"/>
            <a:headEnd/>
            <a:tailEnd/>
          </a:ln>
        </p:spPr>
        <p:txBody>
          <a:bodyPr wrap="none">
            <a:spAutoFit/>
          </a:bodyPr>
          <a:lstStyle/>
          <a:p>
            <a:pPr algn="ctr"/>
            <a:r>
              <a:rPr lang="en-US" sz="1600" b="1" i="1" dirty="0">
                <a:solidFill>
                  <a:srgbClr val="0000FF"/>
                </a:solidFill>
              </a:rPr>
              <a:t>Modest, indirect expression </a:t>
            </a:r>
          </a:p>
          <a:p>
            <a:pPr algn="ctr"/>
            <a:r>
              <a:rPr lang="en-US" sz="1600" b="1" i="1" dirty="0">
                <a:solidFill>
                  <a:srgbClr val="0000FF"/>
                </a:solidFill>
              </a:rPr>
              <a:t>of competence</a:t>
            </a:r>
          </a:p>
        </p:txBody>
      </p:sp>
      <p:sp>
        <p:nvSpPr>
          <p:cNvPr id="2" name="Tekstvak 1"/>
          <p:cNvSpPr txBox="1"/>
          <p:nvPr/>
        </p:nvSpPr>
        <p:spPr>
          <a:xfrm>
            <a:off x="6364287" y="4598988"/>
            <a:ext cx="962025" cy="338554"/>
          </a:xfrm>
          <a:prstGeom prst="rect">
            <a:avLst/>
          </a:prstGeom>
          <a:noFill/>
        </p:spPr>
        <p:txBody>
          <a:bodyPr wrap="square" rtlCol="0">
            <a:spAutoFit/>
          </a:bodyPr>
          <a:lstStyle/>
          <a:p>
            <a:r>
              <a:rPr lang="nl-NL" sz="1600" b="1" dirty="0" smtClean="0">
                <a:solidFill>
                  <a:srgbClr val="FF0000"/>
                </a:solidFill>
              </a:rPr>
              <a:t>Poland</a:t>
            </a:r>
            <a:endParaRPr lang="nl-NL" sz="1600" b="1" dirty="0">
              <a:solidFill>
                <a:srgbClr val="FF0000"/>
              </a:solidFill>
            </a:endParaRPr>
          </a:p>
        </p:txBody>
      </p:sp>
      <p:sp>
        <p:nvSpPr>
          <p:cNvPr id="3" name="Tekstvak 2"/>
          <p:cNvSpPr txBox="1"/>
          <p:nvPr/>
        </p:nvSpPr>
        <p:spPr>
          <a:xfrm>
            <a:off x="2008981" y="0"/>
            <a:ext cx="8199039" cy="646331"/>
          </a:xfrm>
          <a:prstGeom prst="rect">
            <a:avLst/>
          </a:prstGeom>
          <a:noFill/>
        </p:spPr>
        <p:txBody>
          <a:bodyPr wrap="square" rtlCol="0">
            <a:spAutoFit/>
          </a:bodyPr>
          <a:lstStyle/>
          <a:p>
            <a:r>
              <a:rPr lang="nl-NL" sz="3600" dirty="0" err="1" smtClean="0">
                <a:solidFill>
                  <a:srgbClr val="0070C0"/>
                </a:solidFill>
                <a:latin typeface="+mn-lt"/>
              </a:rPr>
              <a:t>Ind</a:t>
            </a:r>
            <a:r>
              <a:rPr lang="nl-NL" sz="3600" dirty="0" smtClean="0">
                <a:solidFill>
                  <a:srgbClr val="0070C0"/>
                </a:solidFill>
                <a:latin typeface="+mn-lt"/>
              </a:rPr>
              <a:t>/Col x LTO/STO </a:t>
            </a:r>
            <a:r>
              <a:rPr lang="nl-NL" sz="3600" dirty="0" err="1" smtClean="0">
                <a:solidFill>
                  <a:srgbClr val="0070C0"/>
                </a:solidFill>
                <a:latin typeface="+mn-lt"/>
              </a:rPr>
              <a:t>world</a:t>
            </a:r>
            <a:r>
              <a:rPr lang="nl-NL" sz="3600" dirty="0" smtClean="0">
                <a:solidFill>
                  <a:srgbClr val="0070C0"/>
                </a:solidFill>
                <a:latin typeface="+mn-lt"/>
              </a:rPr>
              <a:t> map </a:t>
            </a:r>
            <a:r>
              <a:rPr lang="nl-NL" sz="2400" dirty="0" smtClean="0">
                <a:solidFill>
                  <a:srgbClr val="0070C0"/>
                </a:solidFill>
                <a:latin typeface="+mn-lt"/>
              </a:rPr>
              <a:t>(de Mooij)</a:t>
            </a:r>
            <a:endParaRPr lang="nl-NL" sz="2400" dirty="0">
              <a:solidFill>
                <a:srgbClr val="0070C0"/>
              </a:solidFill>
              <a:latin typeface="+mn-lt"/>
            </a:endParaRPr>
          </a:p>
        </p:txBody>
      </p:sp>
    </p:spTree>
    <p:extLst>
      <p:ext uri="{BB962C8B-B14F-4D97-AF65-F5344CB8AC3E}">
        <p14:creationId xmlns:p14="http://schemas.microsoft.com/office/powerpoint/2010/main" xmlns="" val="1914267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p:cNvGraphicFramePr>
            <a:graphicFrameLocks noGrp="1"/>
          </p:cNvGraphicFramePr>
          <p:nvPr>
            <p:ph type="chart" idx="1"/>
          </p:nvPr>
        </p:nvGraphicFramePr>
        <p:xfrm>
          <a:off x="0" y="838200"/>
          <a:ext cx="12118975" cy="6019800"/>
        </p:xfrm>
        <a:graphic>
          <a:graphicData uri="http://schemas.openxmlformats.org/presentationml/2006/ole">
            <p:oleObj spid="_x0000_s44079" r:id="rId4" imgW="12119898" imgH="6017273" progId="Excel.Chart.8">
              <p:embed/>
            </p:oleObj>
          </a:graphicData>
        </a:graphic>
      </p:graphicFrame>
      <p:sp>
        <p:nvSpPr>
          <p:cNvPr id="44034" name="Rectangle 3"/>
          <p:cNvSpPr>
            <a:spLocks noGrp="1"/>
          </p:cNvSpPr>
          <p:nvPr>
            <p:ph type="title"/>
          </p:nvPr>
        </p:nvSpPr>
        <p:spPr>
          <a:xfrm>
            <a:off x="1971675" y="205581"/>
            <a:ext cx="10515600" cy="579438"/>
          </a:xfrm>
        </p:spPr>
        <p:txBody>
          <a:bodyPr lIns="90488" tIns="44450" rIns="90488" bIns="44450"/>
          <a:lstStyle/>
          <a:p>
            <a:r>
              <a:rPr lang="en-US" sz="4000" dirty="0" smtClean="0">
                <a:latin typeface="+mn-lt"/>
              </a:rPr>
              <a:t>Power Distance: </a:t>
            </a:r>
            <a:r>
              <a:rPr lang="en-US" sz="4000" dirty="0" smtClean="0">
                <a:solidFill>
                  <a:schemeClr val="folHlink"/>
                </a:solidFill>
                <a:latin typeface="+mn-lt"/>
              </a:rPr>
              <a:t>Rightful place </a:t>
            </a:r>
            <a:r>
              <a:rPr lang="en-US" sz="4000" dirty="0" err="1" smtClean="0">
                <a:solidFill>
                  <a:schemeClr val="folHlink"/>
                </a:solidFill>
                <a:latin typeface="+mn-lt"/>
              </a:rPr>
              <a:t>vs</a:t>
            </a:r>
            <a:r>
              <a:rPr lang="en-US" sz="4000" dirty="0" smtClean="0">
                <a:solidFill>
                  <a:schemeClr val="folHlink"/>
                </a:solidFill>
                <a:latin typeface="+mn-lt"/>
              </a:rPr>
              <a:t> equality</a:t>
            </a:r>
          </a:p>
        </p:txBody>
      </p:sp>
      <p:sp>
        <p:nvSpPr>
          <p:cNvPr id="44035" name="Rectangle 4"/>
          <p:cNvSpPr>
            <a:spLocks noChangeArrowheads="1"/>
          </p:cNvSpPr>
          <p:nvPr/>
        </p:nvSpPr>
        <p:spPr bwMode="auto">
          <a:xfrm>
            <a:off x="1312863" y="1524000"/>
            <a:ext cx="2635250" cy="698500"/>
          </a:xfrm>
          <a:prstGeom prst="rect">
            <a:avLst/>
          </a:prstGeom>
          <a:noFill/>
          <a:ln w="12700">
            <a:noFill/>
            <a:miter lim="800000"/>
            <a:headEnd/>
            <a:tailEnd/>
          </a:ln>
        </p:spPr>
        <p:txBody>
          <a:bodyPr wrap="none" lIns="90488" tIns="44450" rIns="90488" bIns="44450">
            <a:spAutoFit/>
          </a:bodyPr>
          <a:lstStyle/>
          <a:p>
            <a:pPr algn="ctr" eaLnBrk="0" hangingPunct="0"/>
            <a:r>
              <a:rPr lang="nl-NL" sz="2000" b="1">
                <a:solidFill>
                  <a:schemeClr val="folHlink"/>
                </a:solidFill>
                <a:latin typeface="Helvetica" pitchFamily="34" charset="0"/>
              </a:rPr>
              <a:t>P</a:t>
            </a:r>
            <a:r>
              <a:rPr lang="en-US" sz="2000" b="1">
                <a:solidFill>
                  <a:schemeClr val="folHlink"/>
                </a:solidFill>
                <a:latin typeface="Helvetica" pitchFamily="34" charset="0"/>
              </a:rPr>
              <a:t>ower Distance</a:t>
            </a:r>
            <a:r>
              <a:rPr lang="nl-NL" sz="2000" b="1">
                <a:solidFill>
                  <a:schemeClr val="folHlink"/>
                </a:solidFill>
                <a:latin typeface="Helvetica" pitchFamily="34" charset="0"/>
              </a:rPr>
              <a:t> </a:t>
            </a:r>
            <a:endParaRPr lang="en-US" sz="2000" b="1">
              <a:solidFill>
                <a:schemeClr val="folHlink"/>
              </a:solidFill>
              <a:latin typeface="Helvetica" pitchFamily="34" charset="0"/>
            </a:endParaRPr>
          </a:p>
          <a:p>
            <a:pPr algn="ctr" eaLnBrk="0" hangingPunct="0"/>
            <a:r>
              <a:rPr lang="nl-NL" sz="2000" b="1">
                <a:solidFill>
                  <a:schemeClr val="folHlink"/>
                </a:solidFill>
                <a:latin typeface="Helvetica" pitchFamily="34" charset="0"/>
              </a:rPr>
              <a:t>large</a:t>
            </a:r>
          </a:p>
        </p:txBody>
      </p:sp>
      <p:sp>
        <p:nvSpPr>
          <p:cNvPr id="44036" name="Rectangle 5"/>
          <p:cNvSpPr>
            <a:spLocks noChangeArrowheads="1"/>
          </p:cNvSpPr>
          <p:nvPr/>
        </p:nvSpPr>
        <p:spPr bwMode="auto">
          <a:xfrm>
            <a:off x="5818188" y="1131888"/>
            <a:ext cx="5865812" cy="1612900"/>
          </a:xfrm>
          <a:prstGeom prst="rect">
            <a:avLst/>
          </a:prstGeom>
          <a:noFill/>
          <a:ln w="12700">
            <a:noFill/>
            <a:miter lim="800000"/>
            <a:headEnd/>
            <a:tailEnd/>
          </a:ln>
        </p:spPr>
        <p:txBody>
          <a:bodyPr wrap="none" lIns="90488" tIns="44450" rIns="90488" bIns="44450">
            <a:spAutoFit/>
          </a:bodyPr>
          <a:lstStyle/>
          <a:p>
            <a:pPr algn="r" eaLnBrk="0" hangingPunct="0"/>
            <a:r>
              <a:rPr lang="nl-NL" sz="2000" b="1">
                <a:solidFill>
                  <a:schemeClr val="tx2"/>
                </a:solidFill>
                <a:latin typeface="Helvetica" pitchFamily="34" charset="0"/>
              </a:rPr>
              <a:t>respect authority &amp; elders</a:t>
            </a:r>
            <a:endParaRPr lang="en-US" sz="2000" b="1">
              <a:solidFill>
                <a:schemeClr val="tx2"/>
              </a:solidFill>
              <a:latin typeface="Helvetica" pitchFamily="34" charset="0"/>
            </a:endParaRPr>
          </a:p>
          <a:p>
            <a:pPr algn="r" eaLnBrk="0" hangingPunct="0"/>
            <a:r>
              <a:rPr lang="en-US" sz="2000" b="1">
                <a:solidFill>
                  <a:schemeClr val="tx2"/>
                </a:solidFill>
                <a:latin typeface="Helvetica" pitchFamily="34" charset="0"/>
              </a:rPr>
              <a:t>acceptance and expectance of authority</a:t>
            </a:r>
          </a:p>
          <a:p>
            <a:pPr algn="r" eaLnBrk="0" hangingPunct="0"/>
            <a:r>
              <a:rPr lang="nl-NL" sz="2000" b="1">
                <a:solidFill>
                  <a:schemeClr val="tx2"/>
                </a:solidFill>
                <a:latin typeface="Helvetica" pitchFamily="34" charset="0"/>
              </a:rPr>
              <a:t>‘rightful place’, dependence, </a:t>
            </a:r>
          </a:p>
          <a:p>
            <a:pPr algn="r" eaLnBrk="0" hangingPunct="0"/>
            <a:r>
              <a:rPr lang="nl-NL" sz="2000" b="1">
                <a:solidFill>
                  <a:schemeClr val="tx2"/>
                </a:solidFill>
                <a:latin typeface="Helvetica" pitchFamily="34" charset="0"/>
              </a:rPr>
              <a:t>roles and language depend on relative position</a:t>
            </a:r>
          </a:p>
          <a:p>
            <a:pPr algn="r" eaLnBrk="0" hangingPunct="0"/>
            <a:r>
              <a:rPr lang="nl-NL" sz="2000" b="1">
                <a:solidFill>
                  <a:schemeClr val="tx2"/>
                </a:solidFill>
                <a:latin typeface="Helvetica" pitchFamily="34" charset="0"/>
              </a:rPr>
              <a:t>  less newspaper reading, more TV watching </a:t>
            </a:r>
          </a:p>
        </p:txBody>
      </p:sp>
      <p:sp>
        <p:nvSpPr>
          <p:cNvPr id="44037" name="Rectangle 6"/>
          <p:cNvSpPr>
            <a:spLocks noChangeArrowheads="1"/>
          </p:cNvSpPr>
          <p:nvPr/>
        </p:nvSpPr>
        <p:spPr bwMode="auto">
          <a:xfrm>
            <a:off x="844550" y="4343400"/>
            <a:ext cx="6092825" cy="1320800"/>
          </a:xfrm>
          <a:prstGeom prst="rect">
            <a:avLst/>
          </a:prstGeom>
          <a:noFill/>
          <a:ln w="12700">
            <a:noFill/>
            <a:miter lim="800000"/>
            <a:headEnd/>
            <a:tailEnd/>
          </a:ln>
        </p:spPr>
        <p:txBody>
          <a:bodyPr lIns="90488" tIns="44450" rIns="90488" bIns="44450">
            <a:spAutoFit/>
          </a:bodyPr>
          <a:lstStyle/>
          <a:p>
            <a:pPr eaLnBrk="0" hangingPunct="0"/>
            <a:r>
              <a:rPr lang="nl-NL" sz="2000" b="1">
                <a:solidFill>
                  <a:schemeClr val="tx2"/>
                </a:solidFill>
                <a:latin typeface="Helvetica" pitchFamily="34" charset="0"/>
              </a:rPr>
              <a:t>inequality minimized, anti-authority </a:t>
            </a:r>
            <a:r>
              <a:rPr lang="en-US" sz="2000" b="1">
                <a:solidFill>
                  <a:schemeClr val="tx2"/>
                </a:solidFill>
                <a:latin typeface="Helvetica" pitchFamily="34" charset="0"/>
              </a:rPr>
              <a:t>arguments, “critical mind” opinions</a:t>
            </a:r>
            <a:endParaRPr lang="nl-NL" sz="2000" b="1">
              <a:solidFill>
                <a:schemeClr val="tx2"/>
              </a:solidFill>
              <a:latin typeface="Helvetica" pitchFamily="34" charset="0"/>
            </a:endParaRPr>
          </a:p>
          <a:p>
            <a:pPr eaLnBrk="0" hangingPunct="0"/>
            <a:r>
              <a:rPr lang="nl-NL" sz="2000" b="1">
                <a:solidFill>
                  <a:schemeClr val="tx2"/>
                </a:solidFill>
                <a:latin typeface="Helvetica" pitchFamily="34" charset="0"/>
              </a:rPr>
              <a:t>respect for youth, independence </a:t>
            </a:r>
          </a:p>
          <a:p>
            <a:pPr eaLnBrk="0" hangingPunct="0"/>
            <a:r>
              <a:rPr lang="en-US" sz="2000" b="1">
                <a:solidFill>
                  <a:schemeClr val="tx2"/>
                </a:solidFill>
                <a:latin typeface="Helvetica" pitchFamily="34" charset="0"/>
              </a:rPr>
              <a:t>more newspaper reading, less TV watching</a:t>
            </a:r>
            <a:endParaRPr lang="nl-NL" sz="2000" b="1">
              <a:solidFill>
                <a:schemeClr val="tx2"/>
              </a:solidFill>
              <a:latin typeface="Helvetica" pitchFamily="34" charset="0"/>
            </a:endParaRPr>
          </a:p>
        </p:txBody>
      </p:sp>
      <p:sp>
        <p:nvSpPr>
          <p:cNvPr id="44038" name="Line 7"/>
          <p:cNvSpPr>
            <a:spLocks noChangeShapeType="1"/>
          </p:cNvSpPr>
          <p:nvPr/>
        </p:nvSpPr>
        <p:spPr bwMode="auto">
          <a:xfrm>
            <a:off x="1089025" y="3567113"/>
            <a:ext cx="10668000" cy="0"/>
          </a:xfrm>
          <a:prstGeom prst="line">
            <a:avLst/>
          </a:prstGeom>
          <a:noFill/>
          <a:ln w="12700">
            <a:solidFill>
              <a:schemeClr val="tx1"/>
            </a:solidFill>
            <a:round/>
            <a:headEnd/>
            <a:tailEnd/>
          </a:ln>
        </p:spPr>
        <p:txBody>
          <a:bodyPr/>
          <a:lstStyle/>
          <a:p>
            <a:endParaRPr lang="nl-NL"/>
          </a:p>
        </p:txBody>
      </p:sp>
      <p:sp>
        <p:nvSpPr>
          <p:cNvPr id="44039" name="Rectangle 8"/>
          <p:cNvSpPr>
            <a:spLocks noChangeArrowheads="1"/>
          </p:cNvSpPr>
          <p:nvPr/>
        </p:nvSpPr>
        <p:spPr bwMode="auto">
          <a:xfrm>
            <a:off x="7877175" y="5029200"/>
            <a:ext cx="2636838" cy="698500"/>
          </a:xfrm>
          <a:prstGeom prst="rect">
            <a:avLst/>
          </a:prstGeom>
          <a:noFill/>
          <a:ln w="12700">
            <a:noFill/>
            <a:miter lim="800000"/>
            <a:headEnd/>
            <a:tailEnd/>
          </a:ln>
        </p:spPr>
        <p:txBody>
          <a:bodyPr wrap="none" lIns="90488" tIns="44450" rIns="90488" bIns="44450">
            <a:spAutoFit/>
          </a:bodyPr>
          <a:lstStyle/>
          <a:p>
            <a:pPr algn="ctr" eaLnBrk="0" hangingPunct="0"/>
            <a:r>
              <a:rPr lang="nl-NL" sz="2000" b="1">
                <a:solidFill>
                  <a:schemeClr val="folHlink"/>
                </a:solidFill>
                <a:latin typeface="Helvetica" pitchFamily="34" charset="0"/>
              </a:rPr>
              <a:t>P</a:t>
            </a:r>
            <a:r>
              <a:rPr lang="en-US" sz="2000" b="1">
                <a:solidFill>
                  <a:schemeClr val="folHlink"/>
                </a:solidFill>
                <a:latin typeface="Helvetica" pitchFamily="34" charset="0"/>
              </a:rPr>
              <a:t>ower Distance</a:t>
            </a:r>
            <a:r>
              <a:rPr lang="nl-NL" sz="2000" b="1">
                <a:solidFill>
                  <a:schemeClr val="folHlink"/>
                </a:solidFill>
                <a:latin typeface="Helvetica" pitchFamily="34" charset="0"/>
              </a:rPr>
              <a:t> </a:t>
            </a:r>
            <a:endParaRPr lang="en-US" sz="2000" b="1">
              <a:solidFill>
                <a:schemeClr val="folHlink"/>
              </a:solidFill>
              <a:latin typeface="Helvetica" pitchFamily="34" charset="0"/>
            </a:endParaRPr>
          </a:p>
          <a:p>
            <a:pPr algn="ctr" eaLnBrk="0" hangingPunct="0"/>
            <a:r>
              <a:rPr lang="nl-NL" sz="2000" b="1">
                <a:solidFill>
                  <a:schemeClr val="folHlink"/>
                </a:solidFill>
                <a:latin typeface="Helvetica" pitchFamily="34" charset="0"/>
              </a:rPr>
              <a:t>small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p:cNvSpPr>
          <p:nvPr>
            <p:ph type="title"/>
          </p:nvPr>
        </p:nvSpPr>
        <p:spPr>
          <a:xfrm>
            <a:off x="1104900" y="63501"/>
            <a:ext cx="11512550" cy="609600"/>
          </a:xfrm>
        </p:spPr>
        <p:txBody>
          <a:bodyPr lIns="90488" tIns="44450" rIns="90488" bIns="44450"/>
          <a:lstStyle/>
          <a:p>
            <a:r>
              <a:rPr lang="en-US" sz="4000" dirty="0" smtClean="0">
                <a:latin typeface="+mn-lt"/>
              </a:rPr>
              <a:t>Uncertainty Avoidance -  </a:t>
            </a:r>
            <a:r>
              <a:rPr lang="en-US" sz="4000" dirty="0" smtClean="0">
                <a:solidFill>
                  <a:schemeClr val="folHlink"/>
                </a:solidFill>
                <a:latin typeface="+mn-lt"/>
              </a:rPr>
              <a:t>Coping with ambiguity</a:t>
            </a:r>
          </a:p>
        </p:txBody>
      </p:sp>
      <p:graphicFrame>
        <p:nvGraphicFramePr>
          <p:cNvPr id="79874" name="Object 3"/>
          <p:cNvGraphicFramePr>
            <a:graphicFrameLocks noGrp="1"/>
          </p:cNvGraphicFramePr>
          <p:nvPr>
            <p:ph type="chart" idx="1"/>
          </p:nvPr>
        </p:nvGraphicFramePr>
        <p:xfrm>
          <a:off x="0" y="457200"/>
          <a:ext cx="11911013" cy="6400800"/>
        </p:xfrm>
        <a:graphic>
          <a:graphicData uri="http://schemas.openxmlformats.org/presentationml/2006/ole">
            <p:oleObj spid="_x0000_s79920" r:id="rId4" imgW="11912616" imgH="6401355" progId="Excel.Chart.8">
              <p:embed/>
            </p:oleObj>
          </a:graphicData>
        </a:graphic>
      </p:graphicFrame>
      <p:sp>
        <p:nvSpPr>
          <p:cNvPr id="79876" name="Rectangle 4"/>
          <p:cNvSpPr>
            <a:spLocks noChangeArrowheads="1"/>
          </p:cNvSpPr>
          <p:nvPr/>
        </p:nvSpPr>
        <p:spPr bwMode="auto">
          <a:xfrm>
            <a:off x="5800725" y="914400"/>
            <a:ext cx="5734050" cy="1612900"/>
          </a:xfrm>
          <a:prstGeom prst="rect">
            <a:avLst/>
          </a:prstGeom>
          <a:noFill/>
          <a:ln w="12700">
            <a:noFill/>
            <a:miter lim="800000"/>
            <a:headEnd/>
            <a:tailEnd/>
          </a:ln>
        </p:spPr>
        <p:txBody>
          <a:bodyPr lIns="90488" tIns="44450" rIns="90488" bIns="44450">
            <a:spAutoFit/>
          </a:bodyPr>
          <a:lstStyle/>
          <a:p>
            <a:pPr algn="r" eaLnBrk="0" hangingPunct="0"/>
            <a:r>
              <a:rPr lang="nl-NL" sz="2000" b="1">
                <a:solidFill>
                  <a:schemeClr val="tx2"/>
                </a:solidFill>
                <a:latin typeface="Helvetica" pitchFamily="34" charset="0"/>
              </a:rPr>
              <a:t>Clarity</a:t>
            </a:r>
            <a:r>
              <a:rPr lang="en-US" sz="2000" b="1">
                <a:solidFill>
                  <a:schemeClr val="tx2"/>
                </a:solidFill>
                <a:latin typeface="Helvetica" pitchFamily="34" charset="0"/>
              </a:rPr>
              <a:t>,</a:t>
            </a:r>
            <a:r>
              <a:rPr lang="nl-NL" sz="2000" b="1">
                <a:solidFill>
                  <a:schemeClr val="tx2"/>
                </a:solidFill>
                <a:latin typeface="Helvetica" pitchFamily="34" charset="0"/>
              </a:rPr>
              <a:t> structure</a:t>
            </a:r>
            <a:r>
              <a:rPr lang="en-US" sz="2000" b="1">
                <a:solidFill>
                  <a:schemeClr val="tx2"/>
                </a:solidFill>
                <a:latin typeface="Helvetica" pitchFamily="34" charset="0"/>
              </a:rPr>
              <a:t>, precision</a:t>
            </a:r>
            <a:endParaRPr lang="nl-NL" sz="2000" b="1">
              <a:solidFill>
                <a:schemeClr val="tx2"/>
              </a:solidFill>
              <a:latin typeface="Helvetica" pitchFamily="34" charset="0"/>
            </a:endParaRPr>
          </a:p>
          <a:p>
            <a:pPr algn="r" eaLnBrk="0" hangingPunct="0"/>
            <a:r>
              <a:rPr lang="nl-NL" sz="2000" b="1">
                <a:solidFill>
                  <a:schemeClr val="tx2"/>
                </a:solidFill>
                <a:latin typeface="Helvetica" pitchFamily="34" charset="0"/>
              </a:rPr>
              <a:t>competence/expertise, scientific control</a:t>
            </a:r>
          </a:p>
          <a:p>
            <a:pPr algn="r" eaLnBrk="0" hangingPunct="0"/>
            <a:r>
              <a:rPr lang="nl-NL" sz="2000" b="1">
                <a:solidFill>
                  <a:schemeClr val="tx2"/>
                </a:solidFill>
                <a:latin typeface="Helvetica" pitchFamily="34" charset="0"/>
              </a:rPr>
              <a:t>slow adoption of innovations</a:t>
            </a:r>
            <a:endParaRPr lang="en-US" sz="2000" b="1">
              <a:solidFill>
                <a:schemeClr val="tx2"/>
              </a:solidFill>
              <a:latin typeface="Helvetica" pitchFamily="34" charset="0"/>
            </a:endParaRPr>
          </a:p>
          <a:p>
            <a:pPr algn="r" eaLnBrk="0" hangingPunct="0"/>
            <a:r>
              <a:rPr lang="en-US" sz="2000" b="1">
                <a:solidFill>
                  <a:schemeClr val="tx2"/>
                </a:solidFill>
                <a:latin typeface="Helvetica" pitchFamily="34" charset="0"/>
              </a:rPr>
              <a:t>advertising is serious</a:t>
            </a:r>
          </a:p>
          <a:p>
            <a:pPr algn="r" eaLnBrk="0" hangingPunct="0"/>
            <a:endParaRPr lang="en-US" sz="2000" b="1">
              <a:solidFill>
                <a:schemeClr val="tx2"/>
              </a:solidFill>
              <a:latin typeface="Helvetica" pitchFamily="34" charset="0"/>
            </a:endParaRPr>
          </a:p>
        </p:txBody>
      </p:sp>
      <p:sp>
        <p:nvSpPr>
          <p:cNvPr id="79877" name="Rectangle 5"/>
          <p:cNvSpPr>
            <a:spLocks noChangeArrowheads="1"/>
          </p:cNvSpPr>
          <p:nvPr/>
        </p:nvSpPr>
        <p:spPr bwMode="auto">
          <a:xfrm>
            <a:off x="938213" y="4445000"/>
            <a:ext cx="4398962" cy="1003300"/>
          </a:xfrm>
          <a:prstGeom prst="rect">
            <a:avLst/>
          </a:prstGeom>
          <a:noFill/>
          <a:ln w="12700">
            <a:noFill/>
            <a:miter lim="800000"/>
            <a:headEnd/>
            <a:tailEnd/>
          </a:ln>
        </p:spPr>
        <p:txBody>
          <a:bodyPr wrap="none" lIns="90488" tIns="44450" rIns="90488" bIns="44450">
            <a:spAutoFit/>
          </a:bodyPr>
          <a:lstStyle/>
          <a:p>
            <a:pPr eaLnBrk="0" hangingPunct="0"/>
            <a:r>
              <a:rPr lang="nl-NL" sz="2000" b="1">
                <a:solidFill>
                  <a:schemeClr val="tx2"/>
                </a:solidFill>
                <a:latin typeface="Helvetica" pitchFamily="34" charset="0"/>
              </a:rPr>
              <a:t>Comfortable with ambiguity, chaos</a:t>
            </a:r>
          </a:p>
          <a:p>
            <a:pPr eaLnBrk="0" hangingPunct="0"/>
            <a:r>
              <a:rPr lang="nl-NL" sz="2000" b="1">
                <a:solidFill>
                  <a:schemeClr val="tx2"/>
                </a:solidFill>
                <a:latin typeface="Helvetica" pitchFamily="34" charset="0"/>
              </a:rPr>
              <a:t>fast adoption of innovations</a:t>
            </a:r>
            <a:endParaRPr lang="en-US" sz="2000" b="1">
              <a:solidFill>
                <a:schemeClr val="tx2"/>
              </a:solidFill>
              <a:latin typeface="Helvetica" pitchFamily="34" charset="0"/>
            </a:endParaRPr>
          </a:p>
          <a:p>
            <a:pPr eaLnBrk="0" hangingPunct="0"/>
            <a:r>
              <a:rPr lang="en-US" sz="2000" b="1">
                <a:solidFill>
                  <a:schemeClr val="tx2"/>
                </a:solidFill>
                <a:latin typeface="Helvetica" pitchFamily="34" charset="0"/>
              </a:rPr>
              <a:t>more humor in advertising</a:t>
            </a:r>
          </a:p>
        </p:txBody>
      </p:sp>
      <p:sp>
        <p:nvSpPr>
          <p:cNvPr id="79878" name="Rectangle 7"/>
          <p:cNvSpPr>
            <a:spLocks noChangeArrowheads="1"/>
          </p:cNvSpPr>
          <p:nvPr/>
        </p:nvSpPr>
        <p:spPr bwMode="auto">
          <a:xfrm>
            <a:off x="1593850" y="914400"/>
            <a:ext cx="2078038" cy="454025"/>
          </a:xfrm>
          <a:prstGeom prst="rect">
            <a:avLst/>
          </a:prstGeom>
          <a:noFill/>
          <a:ln w="12700">
            <a:noFill/>
            <a:miter lim="800000"/>
            <a:headEnd/>
            <a:tailEnd/>
          </a:ln>
        </p:spPr>
        <p:txBody>
          <a:bodyPr wrap="none" lIns="90488" tIns="44450" rIns="90488" bIns="44450">
            <a:spAutoFit/>
          </a:bodyPr>
          <a:lstStyle/>
          <a:p>
            <a:pPr eaLnBrk="0" hangingPunct="0"/>
            <a:r>
              <a:rPr lang="nl-NL" sz="2400" b="1">
                <a:solidFill>
                  <a:schemeClr val="folHlink"/>
                </a:solidFill>
                <a:latin typeface="Helvetica" pitchFamily="34" charset="0"/>
              </a:rPr>
              <a:t>Strong UA</a:t>
            </a:r>
          </a:p>
        </p:txBody>
      </p:sp>
      <p:sp>
        <p:nvSpPr>
          <p:cNvPr id="79879" name="Line 8"/>
          <p:cNvSpPr>
            <a:spLocks noChangeShapeType="1"/>
          </p:cNvSpPr>
          <p:nvPr/>
        </p:nvSpPr>
        <p:spPr bwMode="auto">
          <a:xfrm>
            <a:off x="844550" y="3352800"/>
            <a:ext cx="10769600" cy="0"/>
          </a:xfrm>
          <a:prstGeom prst="line">
            <a:avLst/>
          </a:prstGeom>
          <a:noFill/>
          <a:ln w="12700">
            <a:solidFill>
              <a:schemeClr val="tx1"/>
            </a:solidFill>
            <a:round/>
            <a:headEnd/>
            <a:tailEnd/>
          </a:ln>
        </p:spPr>
        <p:txBody>
          <a:bodyPr/>
          <a:lstStyle/>
          <a:p>
            <a:endParaRPr lang="nl-NL"/>
          </a:p>
        </p:txBody>
      </p:sp>
      <p:sp>
        <p:nvSpPr>
          <p:cNvPr id="79880" name="Rectangle 9"/>
          <p:cNvSpPr>
            <a:spLocks noChangeArrowheads="1"/>
          </p:cNvSpPr>
          <p:nvPr/>
        </p:nvSpPr>
        <p:spPr bwMode="auto">
          <a:xfrm>
            <a:off x="8815388" y="5105400"/>
            <a:ext cx="1851025" cy="454025"/>
          </a:xfrm>
          <a:prstGeom prst="rect">
            <a:avLst/>
          </a:prstGeom>
          <a:noFill/>
          <a:ln w="12700">
            <a:noFill/>
            <a:miter lim="800000"/>
            <a:headEnd/>
            <a:tailEnd/>
          </a:ln>
        </p:spPr>
        <p:txBody>
          <a:bodyPr wrap="none" lIns="90488" tIns="44450" rIns="90488" bIns="44450">
            <a:spAutoFit/>
          </a:bodyPr>
          <a:lstStyle/>
          <a:p>
            <a:pPr eaLnBrk="0" hangingPunct="0"/>
            <a:r>
              <a:rPr lang="nl-NL" sz="2400" b="1">
                <a:solidFill>
                  <a:schemeClr val="folHlink"/>
                </a:solidFill>
                <a:latin typeface="Helvetica" pitchFamily="34" charset="0"/>
              </a:rPr>
              <a:t>Weak UA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1" name="Rectangle 2"/>
          <p:cNvSpPr>
            <a:spLocks noGrp="1" noChangeArrowheads="1"/>
          </p:cNvSpPr>
          <p:nvPr>
            <p:ph type="title"/>
          </p:nvPr>
        </p:nvSpPr>
        <p:spPr>
          <a:xfrm>
            <a:off x="0" y="0"/>
            <a:ext cx="10363200" cy="457200"/>
          </a:xfrm>
        </p:spPr>
        <p:txBody>
          <a:bodyPr/>
          <a:lstStyle/>
          <a:p>
            <a:r>
              <a:rPr lang="en-US" sz="2800" smtClean="0"/>
              <a:t>UAI+: slower adoption of Internet</a:t>
            </a:r>
            <a:endParaRPr lang="nl-NL" sz="2800" smtClean="0"/>
          </a:p>
        </p:txBody>
      </p:sp>
      <p:graphicFrame>
        <p:nvGraphicFramePr>
          <p:cNvPr id="75800" name="Object 24"/>
          <p:cNvGraphicFramePr>
            <a:graphicFrameLocks noGrp="1" noChangeAspect="1"/>
          </p:cNvGraphicFramePr>
          <p:nvPr>
            <p:ph type="chart" idx="1"/>
          </p:nvPr>
        </p:nvGraphicFramePr>
        <p:xfrm>
          <a:off x="361950" y="304800"/>
          <a:ext cx="11206163" cy="6553200"/>
        </p:xfrm>
        <a:graphic>
          <a:graphicData uri="http://schemas.openxmlformats.org/presentationml/2006/ole">
            <p:oleObj spid="_x0000_s75845" name="Chart" r:id="rId4" imgW="7772481" imgH="4114800" progId="MSGraph.Chart.8">
              <p:embed followColorScheme="full"/>
            </p:oleObj>
          </a:graphicData>
        </a:graphic>
      </p:graphicFrame>
      <p:sp>
        <p:nvSpPr>
          <p:cNvPr id="75802" name="Text Box 4"/>
          <p:cNvSpPr txBox="1">
            <a:spLocks noChangeArrowheads="1"/>
          </p:cNvSpPr>
          <p:nvPr/>
        </p:nvSpPr>
        <p:spPr bwMode="auto">
          <a:xfrm>
            <a:off x="3128963" y="990600"/>
            <a:ext cx="2927350" cy="396875"/>
          </a:xfrm>
          <a:prstGeom prst="rect">
            <a:avLst/>
          </a:prstGeom>
          <a:noFill/>
          <a:ln w="12700">
            <a:noFill/>
            <a:miter lim="800000"/>
            <a:headEnd/>
            <a:tailEnd/>
          </a:ln>
        </p:spPr>
        <p:txBody>
          <a:bodyPr wrap="none">
            <a:spAutoFit/>
          </a:bodyPr>
          <a:lstStyle/>
          <a:p>
            <a:pPr algn="ctr" eaLnBrk="0" hangingPunct="0"/>
            <a:r>
              <a:rPr lang="en-US" sz="2000" b="1">
                <a:solidFill>
                  <a:schemeClr val="hlink"/>
                </a:solidFill>
                <a:latin typeface="Helvetica" pitchFamily="34" charset="0"/>
              </a:rPr>
              <a:t>Uncertainty Avoidance</a:t>
            </a:r>
            <a:endParaRPr lang="nl-NL" sz="2000" b="1">
              <a:solidFill>
                <a:schemeClr val="hlink"/>
              </a:solidFill>
              <a:latin typeface="Helvetica" pitchFamily="34" charset="0"/>
            </a:endParaRPr>
          </a:p>
        </p:txBody>
      </p:sp>
      <p:sp>
        <p:nvSpPr>
          <p:cNvPr id="75803" name="Text Box 5"/>
          <p:cNvSpPr txBox="1">
            <a:spLocks noChangeArrowheads="1"/>
          </p:cNvSpPr>
          <p:nvPr/>
        </p:nvSpPr>
        <p:spPr bwMode="auto">
          <a:xfrm>
            <a:off x="8331200" y="2159000"/>
            <a:ext cx="2598738" cy="942975"/>
          </a:xfrm>
          <a:prstGeom prst="rect">
            <a:avLst/>
          </a:prstGeom>
          <a:noFill/>
          <a:ln w="12700">
            <a:noFill/>
            <a:miter lim="800000"/>
            <a:headEnd/>
            <a:tailEnd/>
          </a:ln>
        </p:spPr>
        <p:txBody>
          <a:bodyPr wrap="none">
            <a:spAutoFit/>
          </a:bodyPr>
          <a:lstStyle/>
          <a:p>
            <a:pPr algn="ctr" eaLnBrk="0" hangingPunct="0"/>
            <a:r>
              <a:rPr lang="en-US" sz="1400" b="1">
                <a:solidFill>
                  <a:srgbClr val="000000"/>
                </a:solidFill>
                <a:latin typeface="Helvetica" pitchFamily="34" charset="0"/>
              </a:rPr>
              <a:t>2002 % of population</a:t>
            </a:r>
          </a:p>
          <a:p>
            <a:pPr algn="ctr" eaLnBrk="0" hangingPunct="0"/>
            <a:r>
              <a:rPr lang="en-US" sz="1400" b="1">
                <a:solidFill>
                  <a:srgbClr val="000000"/>
                </a:solidFill>
                <a:latin typeface="Helvetica" pitchFamily="34" charset="0"/>
              </a:rPr>
              <a:t>without access to </a:t>
            </a:r>
          </a:p>
          <a:p>
            <a:pPr algn="ctr" eaLnBrk="0" hangingPunct="0"/>
            <a:r>
              <a:rPr lang="en-US" sz="1400" b="1">
                <a:solidFill>
                  <a:srgbClr val="000000"/>
                </a:solidFill>
                <a:latin typeface="Helvetica" pitchFamily="34" charset="0"/>
              </a:rPr>
              <a:t>Internet at home or </a:t>
            </a:r>
          </a:p>
          <a:p>
            <a:pPr algn="ctr" eaLnBrk="0" hangingPunct="0"/>
            <a:r>
              <a:rPr lang="en-US" sz="1400" b="1">
                <a:solidFill>
                  <a:srgbClr val="000000"/>
                </a:solidFill>
                <a:latin typeface="Helvetica" pitchFamily="34" charset="0"/>
              </a:rPr>
              <a:t>work  </a:t>
            </a:r>
            <a:r>
              <a:rPr lang="en-US" sz="1400" b="1" i="1">
                <a:solidFill>
                  <a:srgbClr val="000000"/>
                </a:solidFill>
                <a:latin typeface="Helvetica" pitchFamily="34" charset="0"/>
              </a:rPr>
              <a:t>r</a:t>
            </a:r>
            <a:r>
              <a:rPr lang="en-US" sz="1400" b="1">
                <a:solidFill>
                  <a:srgbClr val="000000"/>
                </a:solidFill>
                <a:latin typeface="Helvetica" pitchFamily="34" charset="0"/>
              </a:rPr>
              <a:t> = .91 </a:t>
            </a:r>
            <a:endParaRPr lang="nl-NL" sz="1400" b="1">
              <a:solidFill>
                <a:srgbClr val="000000"/>
              </a:solidFill>
              <a:latin typeface="Helvetica" pitchFamily="34" charset="0"/>
            </a:endParaRPr>
          </a:p>
        </p:txBody>
      </p:sp>
      <p:sp>
        <p:nvSpPr>
          <p:cNvPr id="75804" name="Text Box 6"/>
          <p:cNvSpPr txBox="1">
            <a:spLocks noChangeArrowheads="1"/>
          </p:cNvSpPr>
          <p:nvPr/>
        </p:nvSpPr>
        <p:spPr bwMode="auto">
          <a:xfrm>
            <a:off x="1789113" y="3987800"/>
            <a:ext cx="3822700" cy="942975"/>
          </a:xfrm>
          <a:prstGeom prst="rect">
            <a:avLst/>
          </a:prstGeom>
          <a:noFill/>
          <a:ln w="12700">
            <a:noFill/>
            <a:miter lim="800000"/>
            <a:headEnd/>
            <a:tailEnd/>
          </a:ln>
        </p:spPr>
        <p:txBody>
          <a:bodyPr wrap="none">
            <a:spAutoFit/>
          </a:bodyPr>
          <a:lstStyle/>
          <a:p>
            <a:pPr algn="ctr" eaLnBrk="0" hangingPunct="0"/>
            <a:r>
              <a:rPr lang="en-US" sz="1400" b="1">
                <a:solidFill>
                  <a:srgbClr val="000000"/>
                </a:solidFill>
                <a:latin typeface="Helvetica" pitchFamily="34" charset="0"/>
              </a:rPr>
              <a:t>2007 % of population</a:t>
            </a:r>
          </a:p>
          <a:p>
            <a:pPr algn="ctr" eaLnBrk="0" hangingPunct="0"/>
            <a:r>
              <a:rPr lang="en-US" sz="1400" b="1">
                <a:solidFill>
                  <a:srgbClr val="000000"/>
                </a:solidFill>
                <a:latin typeface="Helvetica" pitchFamily="34" charset="0"/>
              </a:rPr>
              <a:t>who never use the Internet </a:t>
            </a:r>
          </a:p>
          <a:p>
            <a:pPr algn="ctr" eaLnBrk="0" hangingPunct="0"/>
            <a:r>
              <a:rPr lang="en-US" sz="1400" b="1">
                <a:solidFill>
                  <a:srgbClr val="000000"/>
                </a:solidFill>
                <a:latin typeface="Helvetica" pitchFamily="34" charset="0"/>
              </a:rPr>
              <a:t>apart from professional activity </a:t>
            </a:r>
          </a:p>
          <a:p>
            <a:pPr algn="ctr" eaLnBrk="0" hangingPunct="0"/>
            <a:r>
              <a:rPr lang="en-US" sz="1400" b="1" i="1">
                <a:solidFill>
                  <a:srgbClr val="000000"/>
                </a:solidFill>
                <a:latin typeface="Helvetica" pitchFamily="34" charset="0"/>
              </a:rPr>
              <a:t>r</a:t>
            </a:r>
            <a:r>
              <a:rPr lang="en-US" sz="1400" b="1">
                <a:solidFill>
                  <a:srgbClr val="000000"/>
                </a:solidFill>
                <a:latin typeface="Helvetica" pitchFamily="34" charset="0"/>
              </a:rPr>
              <a:t> = .94 </a:t>
            </a:r>
            <a:endParaRPr lang="nl-NL" sz="1400" b="1">
              <a:solidFill>
                <a:srgbClr val="000000"/>
              </a:solidFill>
              <a:latin typeface="Helvetica" pitchFamily="34" charset="0"/>
            </a:endParaRPr>
          </a:p>
        </p:txBody>
      </p:sp>
      <p:sp>
        <p:nvSpPr>
          <p:cNvPr id="75805" name="Line 7"/>
          <p:cNvSpPr>
            <a:spLocks noChangeShapeType="1"/>
          </p:cNvSpPr>
          <p:nvPr/>
        </p:nvSpPr>
        <p:spPr bwMode="auto">
          <a:xfrm flipV="1">
            <a:off x="3149600" y="3581400"/>
            <a:ext cx="812800" cy="381000"/>
          </a:xfrm>
          <a:prstGeom prst="line">
            <a:avLst/>
          </a:prstGeom>
          <a:noFill/>
          <a:ln w="38100">
            <a:solidFill>
              <a:srgbClr val="000000"/>
            </a:solidFill>
            <a:round/>
            <a:headEnd/>
            <a:tailEnd type="triangle" w="med" len="med"/>
          </a:ln>
        </p:spPr>
        <p:txBody>
          <a:bodyPr/>
          <a:lstStyle/>
          <a:p>
            <a:endParaRPr lang="nl-NL"/>
          </a:p>
        </p:txBody>
      </p:sp>
      <p:sp>
        <p:nvSpPr>
          <p:cNvPr id="75806" name="Line 8"/>
          <p:cNvSpPr>
            <a:spLocks noChangeShapeType="1"/>
          </p:cNvSpPr>
          <p:nvPr/>
        </p:nvSpPr>
        <p:spPr bwMode="auto">
          <a:xfrm>
            <a:off x="9347200" y="3276600"/>
            <a:ext cx="0" cy="457200"/>
          </a:xfrm>
          <a:prstGeom prst="line">
            <a:avLst/>
          </a:prstGeom>
          <a:noFill/>
          <a:ln w="38100">
            <a:solidFill>
              <a:srgbClr val="000000"/>
            </a:solidFill>
            <a:round/>
            <a:headEnd/>
            <a:tailEnd type="triangle" w="med" len="med"/>
          </a:ln>
        </p:spPr>
        <p:txBody>
          <a:bodyPr/>
          <a:lstStyle/>
          <a:p>
            <a:endParaRPr lang="nl-NL"/>
          </a:p>
        </p:txBody>
      </p:sp>
      <p:sp>
        <p:nvSpPr>
          <p:cNvPr id="75807" name="Text Box 32"/>
          <p:cNvSpPr txBox="1">
            <a:spLocks noChangeArrowheads="1"/>
          </p:cNvSpPr>
          <p:nvPr/>
        </p:nvSpPr>
        <p:spPr bwMode="auto">
          <a:xfrm>
            <a:off x="1404938" y="5118100"/>
            <a:ext cx="9099550" cy="366713"/>
          </a:xfrm>
          <a:prstGeom prst="rect">
            <a:avLst/>
          </a:prstGeom>
          <a:noFill/>
          <a:ln w="9525">
            <a:noFill/>
            <a:miter lim="800000"/>
            <a:headEnd/>
            <a:tailEnd/>
          </a:ln>
        </p:spPr>
        <p:txBody>
          <a:bodyPr wrap="none">
            <a:spAutoFit/>
          </a:bodyPr>
          <a:lstStyle/>
          <a:p>
            <a:r>
              <a:rPr lang="en-US"/>
              <a:t>Sources: European Social Survey 2002; Eurobarometer: European cultural values, 2007</a:t>
            </a:r>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el 1"/>
          <p:cNvSpPr>
            <a:spLocks noGrp="1"/>
          </p:cNvSpPr>
          <p:nvPr>
            <p:ph type="title"/>
          </p:nvPr>
        </p:nvSpPr>
        <p:spPr>
          <a:xfrm>
            <a:off x="830263" y="719138"/>
            <a:ext cx="10515600" cy="1325562"/>
          </a:xfrm>
        </p:spPr>
        <p:txBody>
          <a:bodyPr/>
          <a:lstStyle/>
          <a:p>
            <a:pPr algn="ctr" eaLnBrk="1" hangingPunct="1"/>
            <a:r>
              <a:rPr lang="nl-NL" sz="4000" b="1" dirty="0" err="1" smtClean="0">
                <a:solidFill>
                  <a:srgbClr val="FF0000"/>
                </a:solidFill>
              </a:rPr>
              <a:t>Inter</a:t>
            </a:r>
            <a:r>
              <a:rPr lang="nl-NL" sz="4000" b="1" dirty="0" err="1" smtClean="0">
                <a:solidFill>
                  <a:srgbClr val="00B050"/>
                </a:solidFill>
              </a:rPr>
              <a:t>cultural</a:t>
            </a:r>
            <a:r>
              <a:rPr lang="nl-NL" sz="3600" dirty="0" smtClean="0">
                <a:solidFill>
                  <a:srgbClr val="00B050"/>
                </a:solidFill>
              </a:rPr>
              <a:t> </a:t>
            </a:r>
            <a:r>
              <a:rPr lang="nl-NL" sz="4000" dirty="0" smtClean="0">
                <a:solidFill>
                  <a:srgbClr val="0070C0"/>
                </a:solidFill>
                <a:latin typeface="+mn-lt"/>
              </a:rPr>
              <a:t>Communication</a:t>
            </a:r>
          </a:p>
        </p:txBody>
      </p:sp>
      <p:sp>
        <p:nvSpPr>
          <p:cNvPr id="84994" name="Tijdelijke aanduiding voor inhoud 2"/>
          <p:cNvSpPr>
            <a:spLocks noGrp="1"/>
          </p:cNvSpPr>
          <p:nvPr>
            <p:ph idx="1"/>
          </p:nvPr>
        </p:nvSpPr>
        <p:spPr>
          <a:xfrm>
            <a:off x="425450" y="2044700"/>
            <a:ext cx="11325225" cy="3536950"/>
          </a:xfrm>
        </p:spPr>
        <p:txBody>
          <a:bodyPr/>
          <a:lstStyle/>
          <a:p>
            <a:pPr eaLnBrk="1" hangingPunct="1"/>
            <a:r>
              <a:rPr lang="nl-NL" sz="3200" dirty="0" err="1" smtClean="0"/>
              <a:t>Intercultural</a:t>
            </a:r>
            <a:r>
              <a:rPr lang="nl-NL" sz="3200" dirty="0" smtClean="0"/>
              <a:t> </a:t>
            </a:r>
            <a:r>
              <a:rPr lang="nl-NL" sz="3200" dirty="0" err="1" smtClean="0"/>
              <a:t>contacts</a:t>
            </a:r>
            <a:r>
              <a:rPr lang="nl-NL" sz="3200" dirty="0" smtClean="0"/>
              <a:t>, </a:t>
            </a:r>
            <a:r>
              <a:rPr lang="nl-NL" sz="3200" dirty="0" err="1" smtClean="0"/>
              <a:t>often</a:t>
            </a:r>
            <a:r>
              <a:rPr lang="nl-NL" sz="3200" dirty="0" smtClean="0"/>
              <a:t> violent, are as </a:t>
            </a:r>
            <a:r>
              <a:rPr lang="nl-NL" sz="3200" dirty="0" err="1" smtClean="0"/>
              <a:t>old</a:t>
            </a:r>
            <a:r>
              <a:rPr lang="nl-NL" sz="3200" dirty="0" smtClean="0"/>
              <a:t> as </a:t>
            </a:r>
            <a:r>
              <a:rPr lang="nl-NL" sz="3200" dirty="0" err="1" smtClean="0"/>
              <a:t>mankind</a:t>
            </a:r>
            <a:r>
              <a:rPr lang="nl-NL" sz="3200" dirty="0" smtClean="0"/>
              <a:t> </a:t>
            </a:r>
          </a:p>
          <a:p>
            <a:pPr eaLnBrk="1" hangingPunct="1"/>
            <a:r>
              <a:rPr lang="nl-NL" sz="3200" dirty="0" err="1" smtClean="0"/>
              <a:t>Successful</a:t>
            </a:r>
            <a:r>
              <a:rPr lang="nl-NL" sz="3200" dirty="0" smtClean="0"/>
              <a:t> </a:t>
            </a:r>
            <a:r>
              <a:rPr lang="nl-NL" sz="3200" dirty="0" err="1" smtClean="0"/>
              <a:t>nonviolent</a:t>
            </a:r>
            <a:r>
              <a:rPr lang="nl-NL" sz="3200" dirty="0" smtClean="0"/>
              <a:t> </a:t>
            </a:r>
            <a:r>
              <a:rPr lang="nl-NL" sz="3200" dirty="0" err="1" smtClean="0"/>
              <a:t>intercultural</a:t>
            </a:r>
            <a:r>
              <a:rPr lang="nl-NL" sz="3200" dirty="0" smtClean="0"/>
              <a:t> </a:t>
            </a:r>
            <a:r>
              <a:rPr lang="nl-NL" sz="3200" dirty="0" err="1" smtClean="0"/>
              <a:t>communication</a:t>
            </a:r>
            <a:r>
              <a:rPr lang="nl-NL" sz="3200" dirty="0" smtClean="0"/>
              <a:t> </a:t>
            </a:r>
            <a:r>
              <a:rPr lang="nl-NL" sz="3200" dirty="0" err="1" smtClean="0"/>
              <a:t>can</a:t>
            </a:r>
            <a:r>
              <a:rPr lang="nl-NL" sz="3200" dirty="0" smtClean="0"/>
              <a:t> </a:t>
            </a:r>
            <a:r>
              <a:rPr lang="nl-NL" sz="3200" dirty="0" err="1" smtClean="0"/>
              <a:t>be</a:t>
            </a:r>
            <a:r>
              <a:rPr lang="nl-NL" sz="3200" dirty="0" smtClean="0"/>
              <a:t> </a:t>
            </a:r>
            <a:r>
              <a:rPr lang="nl-NL" sz="3200" dirty="0" err="1" smtClean="0"/>
              <a:t>learned</a:t>
            </a:r>
            <a:endParaRPr lang="nl-NL" sz="3200" dirty="0" smtClean="0"/>
          </a:p>
          <a:p>
            <a:pPr eaLnBrk="1" hangingPunct="1"/>
            <a:r>
              <a:rPr lang="nl-NL" sz="3200" dirty="0" smtClean="0"/>
              <a:t>Step 1: Awareness of the </a:t>
            </a:r>
            <a:r>
              <a:rPr lang="nl-NL" sz="3200" dirty="0" err="1" smtClean="0"/>
              <a:t>existence</a:t>
            </a:r>
            <a:r>
              <a:rPr lang="nl-NL" sz="3200" dirty="0" smtClean="0"/>
              <a:t> of </a:t>
            </a:r>
            <a:r>
              <a:rPr lang="nl-NL" sz="3200" dirty="0" err="1" smtClean="0"/>
              <a:t>cultural</a:t>
            </a:r>
            <a:r>
              <a:rPr lang="nl-NL" sz="3200" dirty="0" smtClean="0"/>
              <a:t> </a:t>
            </a:r>
            <a:r>
              <a:rPr lang="nl-NL" sz="3200" dirty="0" err="1" smtClean="0"/>
              <a:t>differences</a:t>
            </a:r>
            <a:endParaRPr lang="nl-NL" sz="3200" dirty="0" smtClean="0"/>
          </a:p>
          <a:p>
            <a:pPr eaLnBrk="1" hangingPunct="1"/>
            <a:r>
              <a:rPr lang="nl-NL" sz="3200" dirty="0" smtClean="0"/>
              <a:t>Step 2: Knowledge </a:t>
            </a:r>
            <a:r>
              <a:rPr lang="nl-NL" sz="3200" dirty="0" err="1" smtClean="0"/>
              <a:t>about</a:t>
            </a:r>
            <a:r>
              <a:rPr lang="nl-NL" sz="3200" dirty="0" smtClean="0"/>
              <a:t> cultures </a:t>
            </a:r>
            <a:r>
              <a:rPr lang="nl-NL" sz="3200" dirty="0" err="1" smtClean="0"/>
              <a:t>involved</a:t>
            </a:r>
            <a:r>
              <a:rPr lang="nl-NL" sz="3200" dirty="0" smtClean="0"/>
              <a:t>, </a:t>
            </a:r>
            <a:r>
              <a:rPr lang="nl-NL" sz="3200" dirty="0" err="1" smtClean="0"/>
              <a:t>including</a:t>
            </a:r>
            <a:r>
              <a:rPr lang="nl-NL" sz="3200" dirty="0" smtClean="0"/>
              <a:t> </a:t>
            </a:r>
            <a:r>
              <a:rPr lang="nl-NL" sz="3200" dirty="0" err="1" smtClean="0"/>
              <a:t>one’s</a:t>
            </a:r>
            <a:r>
              <a:rPr lang="nl-NL" sz="3200" dirty="0" smtClean="0"/>
              <a:t> </a:t>
            </a:r>
            <a:r>
              <a:rPr lang="nl-NL" sz="3200" dirty="0" err="1" smtClean="0"/>
              <a:t>own</a:t>
            </a:r>
            <a:endParaRPr lang="nl-NL" sz="3200" dirty="0" smtClean="0"/>
          </a:p>
          <a:p>
            <a:pPr eaLnBrk="1" hangingPunct="1">
              <a:lnSpc>
                <a:spcPct val="100000"/>
              </a:lnSpc>
            </a:pPr>
            <a:r>
              <a:rPr lang="nl-NL" sz="3200" dirty="0" smtClean="0"/>
              <a:t>Step 3: Skills in </a:t>
            </a:r>
            <a:r>
              <a:rPr lang="nl-NL" sz="3200" dirty="0" err="1" smtClean="0"/>
              <a:t>communicating</a:t>
            </a:r>
            <a:r>
              <a:rPr lang="nl-NL" sz="3200" dirty="0" smtClean="0"/>
              <a:t> </a:t>
            </a:r>
            <a:r>
              <a:rPr lang="nl-NL" sz="3200" dirty="0" err="1" smtClean="0"/>
              <a:t>across</a:t>
            </a:r>
            <a:r>
              <a:rPr lang="nl-NL" sz="3200" dirty="0" smtClean="0"/>
              <a:t> different </a:t>
            </a:r>
            <a:r>
              <a:rPr lang="nl-NL" sz="3200" dirty="0" err="1" smtClean="0"/>
              <a:t>values</a:t>
            </a:r>
            <a:r>
              <a:rPr lang="nl-NL" sz="3200" dirty="0" smtClean="0"/>
              <a:t>, </a:t>
            </a:r>
            <a:r>
              <a:rPr lang="nl-NL" sz="3200" dirty="0" err="1" smtClean="0"/>
              <a:t>through</a:t>
            </a:r>
            <a:r>
              <a:rPr lang="nl-NL" sz="3200" dirty="0" smtClean="0"/>
              <a:t> </a:t>
            </a:r>
            <a:r>
              <a:rPr lang="nl-NL" sz="3200" dirty="0" err="1" smtClean="0"/>
              <a:t>developing</a:t>
            </a:r>
            <a:r>
              <a:rPr lang="nl-NL" sz="3200" dirty="0" smtClean="0"/>
              <a:t> shared </a:t>
            </a:r>
            <a:r>
              <a:rPr lang="nl-NL" sz="3200" dirty="0" err="1" smtClean="0"/>
              <a:t>practices</a:t>
            </a:r>
            <a:endParaRPr lang="nl-NL"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581025" y="253997"/>
            <a:ext cx="6943725" cy="1679575"/>
          </a:xfrm>
        </p:spPr>
        <p:txBody>
          <a:bodyPr/>
          <a:lstStyle/>
          <a:p>
            <a:pPr algn="ctr" eaLnBrk="1" hangingPunct="1"/>
            <a:r>
              <a:rPr lang="pt-BR" sz="4000" dirty="0" smtClean="0">
                <a:solidFill>
                  <a:schemeClr val="accent2"/>
                </a:solidFill>
                <a:latin typeface="+mn-lt"/>
              </a:rPr>
              <a:t> </a:t>
            </a:r>
            <a:r>
              <a:rPr lang="pt-BR" sz="4000" dirty="0" smtClean="0">
                <a:latin typeface="+mn-lt"/>
              </a:rPr>
              <a:t>Examples of practices</a:t>
            </a:r>
            <a:r>
              <a:rPr lang="pt-BR" sz="4000" dirty="0" smtClean="0">
                <a:solidFill>
                  <a:srgbClr val="00B050"/>
                </a:solidFill>
                <a:latin typeface="+mn-lt"/>
              </a:rPr>
              <a:t/>
            </a:r>
            <a:br>
              <a:rPr lang="pt-BR" sz="4000" dirty="0" smtClean="0">
                <a:solidFill>
                  <a:srgbClr val="00B050"/>
                </a:solidFill>
                <a:latin typeface="+mn-lt"/>
              </a:rPr>
            </a:br>
            <a:r>
              <a:rPr lang="pt-BR" sz="4000" dirty="0" smtClean="0">
                <a:latin typeface="+mn-lt"/>
              </a:rPr>
              <a:t>for intercultural communication</a:t>
            </a:r>
          </a:p>
        </p:txBody>
      </p:sp>
      <p:sp>
        <p:nvSpPr>
          <p:cNvPr id="86018" name="Rectangle 3"/>
          <p:cNvSpPr>
            <a:spLocks noGrp="1" noChangeArrowheads="1"/>
          </p:cNvSpPr>
          <p:nvPr>
            <p:ph type="body" idx="1"/>
          </p:nvPr>
        </p:nvSpPr>
        <p:spPr>
          <a:xfrm>
            <a:off x="1565275" y="2057400"/>
            <a:ext cx="8993188" cy="4343400"/>
          </a:xfrm>
        </p:spPr>
        <p:txBody>
          <a:bodyPr/>
          <a:lstStyle/>
          <a:p>
            <a:pPr eaLnBrk="1" hangingPunct="1">
              <a:spcBef>
                <a:spcPct val="40000"/>
              </a:spcBef>
            </a:pPr>
            <a:r>
              <a:rPr lang="pt-BR" sz="3200" dirty="0" smtClean="0">
                <a:solidFill>
                  <a:srgbClr val="009900"/>
                </a:solidFill>
              </a:rPr>
              <a:t>Symbols</a:t>
            </a:r>
            <a:r>
              <a:rPr lang="pt-BR" sz="3200" dirty="0" smtClean="0"/>
              <a:t> </a:t>
            </a:r>
            <a:r>
              <a:rPr lang="pt-BR" sz="3200" dirty="0" smtClean="0">
                <a:solidFill>
                  <a:srgbClr val="2AA808"/>
                </a:solidFill>
              </a:rPr>
              <a:t>(words, gestures and objects whose meaning has to be learned)</a:t>
            </a:r>
            <a:r>
              <a:rPr lang="pt-BR" sz="3200" dirty="0" smtClean="0"/>
              <a:t>: Trade languages like Swahili, and business pidgin Englishes </a:t>
            </a:r>
          </a:p>
          <a:p>
            <a:pPr eaLnBrk="1" hangingPunct="1">
              <a:spcBef>
                <a:spcPct val="40000"/>
              </a:spcBef>
            </a:pPr>
            <a:r>
              <a:rPr lang="pt-BR" sz="3200" dirty="0" smtClean="0">
                <a:solidFill>
                  <a:srgbClr val="009900"/>
                </a:solidFill>
              </a:rPr>
              <a:t>Heroes</a:t>
            </a:r>
            <a:r>
              <a:rPr lang="pt-BR" sz="3200" dirty="0" smtClean="0"/>
              <a:t> </a:t>
            </a:r>
            <a:r>
              <a:rPr lang="pt-BR" sz="3200" dirty="0" smtClean="0">
                <a:solidFill>
                  <a:srgbClr val="2AA808"/>
                </a:solidFill>
              </a:rPr>
              <a:t>(persons, alive or dead, real or imaginary, who serve as models for behaviour): </a:t>
            </a:r>
            <a:r>
              <a:rPr lang="pt-BR" sz="3200" dirty="0" smtClean="0"/>
              <a:t>Intermediaries who gain the confidence of both sides</a:t>
            </a:r>
          </a:p>
          <a:p>
            <a:pPr eaLnBrk="1" hangingPunct="1">
              <a:spcBef>
                <a:spcPct val="40000"/>
              </a:spcBef>
            </a:pPr>
            <a:r>
              <a:rPr lang="pt-BR" sz="3200" dirty="0" smtClean="0">
                <a:solidFill>
                  <a:srgbClr val="009900"/>
                </a:solidFill>
              </a:rPr>
              <a:t>Rituals</a:t>
            </a:r>
            <a:r>
              <a:rPr lang="pt-BR" sz="3200" dirty="0" smtClean="0"/>
              <a:t> </a:t>
            </a:r>
            <a:r>
              <a:rPr lang="pt-BR" sz="3200" dirty="0" smtClean="0">
                <a:solidFill>
                  <a:srgbClr val="2AA808"/>
                </a:solidFill>
              </a:rPr>
              <a:t>(shared activities that are technically superfluous but socially essential): </a:t>
            </a:r>
            <a:r>
              <a:rPr lang="pt-BR" sz="3200" dirty="0" smtClean="0"/>
              <a:t>Eating and drinking together, when, where and what</a:t>
            </a:r>
            <a:endParaRPr lang="nl-NL" sz="3200" dirty="0" smtClean="0">
              <a:solidFill>
                <a:schemeClr val="accent2"/>
              </a:solidFill>
            </a:endParaRPr>
          </a:p>
        </p:txBody>
      </p:sp>
      <p:pic>
        <p:nvPicPr>
          <p:cNvPr id="86019" name="Picture 4" descr="D:\Mijn afbeeldingen\OnionDiagramSmall.jpg"/>
          <p:cNvPicPr>
            <a:picLocks noChangeAspect="1" noChangeArrowheads="1"/>
          </p:cNvPicPr>
          <p:nvPr/>
        </p:nvPicPr>
        <p:blipFill>
          <a:blip r:embed="rId2" cstate="print"/>
          <a:srcRect/>
          <a:stretch>
            <a:fillRect/>
          </a:stretch>
        </p:blipFill>
        <p:spPr bwMode="auto">
          <a:xfrm>
            <a:off x="7942263" y="253998"/>
            <a:ext cx="1714500" cy="1679575"/>
          </a:xfrm>
          <a:prstGeom prst="rect">
            <a:avLst/>
          </a:prstGeom>
          <a:noFill/>
          <a:ln w="9525">
            <a:noFill/>
            <a:miter lim="800000"/>
            <a:headEnd/>
            <a:tailEnd/>
          </a:ln>
        </p:spPr>
      </p:pic>
      <p:sp>
        <p:nvSpPr>
          <p:cNvPr id="38916" name="Tijdelijke aanduiding voor dianumm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EA8FAC-D4B1-424E-8496-D6BB6D0EA5CF}" type="slidenum">
              <a:rPr lang="nl-NL">
                <a:solidFill>
                  <a:srgbClr val="898989"/>
                </a:solidFill>
                <a:cs typeface="Arial" charset="0"/>
              </a:rPr>
              <a:pPr fontAlgn="base">
                <a:spcBef>
                  <a:spcPct val="0"/>
                </a:spcBef>
                <a:spcAft>
                  <a:spcPct val="0"/>
                </a:spcAft>
                <a:defRPr/>
              </a:pPr>
              <a:t>27</a:t>
            </a:fld>
            <a:endParaRPr lang="nl-NL">
              <a:solidFill>
                <a:srgbClr val="898989"/>
              </a:solidFill>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p:cNvSpPr>
            <a:spLocks noGrp="1"/>
          </p:cNvSpPr>
          <p:nvPr>
            <p:ph type="title"/>
          </p:nvPr>
        </p:nvSpPr>
        <p:spPr>
          <a:xfrm>
            <a:off x="828675" y="1152525"/>
            <a:ext cx="10220326" cy="1133475"/>
          </a:xfrm>
        </p:spPr>
        <p:txBody>
          <a:bodyPr/>
          <a:lstStyle/>
          <a:p>
            <a:pPr algn="ctr" eaLnBrk="1" hangingPunct="1"/>
            <a:r>
              <a:rPr lang="nl-NL" sz="4000" dirty="0" err="1" smtClean="0">
                <a:solidFill>
                  <a:srgbClr val="0070C0"/>
                </a:solidFill>
                <a:latin typeface="+mn-lt"/>
              </a:rPr>
              <a:t>Success</a:t>
            </a:r>
            <a:r>
              <a:rPr lang="nl-NL" sz="4000" dirty="0" smtClean="0">
                <a:solidFill>
                  <a:srgbClr val="0070C0"/>
                </a:solidFill>
                <a:latin typeface="+mn-lt"/>
              </a:rPr>
              <a:t> of </a:t>
            </a:r>
            <a:r>
              <a:rPr lang="nl-NL" sz="4000" dirty="0" err="1" smtClean="0">
                <a:solidFill>
                  <a:srgbClr val="0070C0"/>
                </a:solidFill>
                <a:latin typeface="+mn-lt"/>
              </a:rPr>
              <a:t>intercultural</a:t>
            </a:r>
            <a:r>
              <a:rPr lang="nl-NL" sz="4000" dirty="0" smtClean="0">
                <a:solidFill>
                  <a:srgbClr val="0070C0"/>
                </a:solidFill>
                <a:latin typeface="+mn-lt"/>
              </a:rPr>
              <a:t> </a:t>
            </a:r>
            <a:r>
              <a:rPr lang="nl-NL" sz="4000" dirty="0" err="1" smtClean="0">
                <a:solidFill>
                  <a:srgbClr val="0070C0"/>
                </a:solidFill>
                <a:latin typeface="+mn-lt"/>
              </a:rPr>
              <a:t>communication</a:t>
            </a:r>
            <a:r>
              <a:rPr lang="nl-NL" sz="4000" dirty="0" smtClean="0">
                <a:solidFill>
                  <a:srgbClr val="0070C0"/>
                </a:solidFill>
                <a:latin typeface="+mn-lt"/>
              </a:rPr>
              <a:t/>
            </a:r>
            <a:br>
              <a:rPr lang="nl-NL" sz="4000" dirty="0" smtClean="0">
                <a:solidFill>
                  <a:srgbClr val="0070C0"/>
                </a:solidFill>
                <a:latin typeface="+mn-lt"/>
              </a:rPr>
            </a:br>
            <a:r>
              <a:rPr lang="nl-NL" sz="4000" dirty="0" err="1" smtClean="0">
                <a:solidFill>
                  <a:srgbClr val="0070C0"/>
                </a:solidFill>
                <a:latin typeface="+mn-lt"/>
              </a:rPr>
              <a:t>depends</a:t>
            </a:r>
            <a:r>
              <a:rPr lang="nl-NL" sz="4000" dirty="0" smtClean="0">
                <a:solidFill>
                  <a:srgbClr val="0070C0"/>
                </a:solidFill>
                <a:latin typeface="+mn-lt"/>
              </a:rPr>
              <a:t> on the </a:t>
            </a:r>
            <a:r>
              <a:rPr lang="nl-NL" sz="4000" dirty="0" err="1" smtClean="0">
                <a:solidFill>
                  <a:srgbClr val="0070C0"/>
                </a:solidFill>
                <a:latin typeface="+mn-lt"/>
              </a:rPr>
              <a:t>personalities</a:t>
            </a:r>
            <a:r>
              <a:rPr lang="nl-NL" sz="4000" dirty="0" smtClean="0">
                <a:solidFill>
                  <a:srgbClr val="0070C0"/>
                </a:solidFill>
                <a:latin typeface="+mn-lt"/>
              </a:rPr>
              <a:t> </a:t>
            </a:r>
            <a:r>
              <a:rPr lang="nl-NL" sz="4000" dirty="0" err="1" smtClean="0">
                <a:solidFill>
                  <a:srgbClr val="0070C0"/>
                </a:solidFill>
                <a:latin typeface="+mn-lt"/>
              </a:rPr>
              <a:t>involved</a:t>
            </a:r>
            <a:endParaRPr lang="nl-NL" sz="4000" dirty="0" smtClean="0">
              <a:solidFill>
                <a:srgbClr val="0070C0"/>
              </a:solidFill>
              <a:latin typeface="+mn-lt"/>
            </a:endParaRPr>
          </a:p>
        </p:txBody>
      </p:sp>
      <p:sp>
        <p:nvSpPr>
          <p:cNvPr id="3" name="Tijdelijke aanduiding voor inhoud 2"/>
          <p:cNvSpPr>
            <a:spLocks noGrp="1"/>
          </p:cNvSpPr>
          <p:nvPr>
            <p:ph idx="1"/>
          </p:nvPr>
        </p:nvSpPr>
        <p:spPr>
          <a:xfrm>
            <a:off x="1736724" y="2867025"/>
            <a:ext cx="8988425" cy="2884488"/>
          </a:xfrm>
        </p:spPr>
        <p:txBody>
          <a:bodyPr rtlCol="0">
            <a:normAutofit fontScale="92500"/>
          </a:bodyPr>
          <a:lstStyle/>
          <a:p>
            <a:pPr marL="0" indent="0" eaLnBrk="1" fontAlgn="auto" hangingPunct="1">
              <a:spcAft>
                <a:spcPts val="0"/>
              </a:spcAft>
              <a:buNone/>
              <a:defRPr/>
            </a:pPr>
            <a:r>
              <a:rPr lang="nl-NL" sz="3200" dirty="0" err="1" smtClean="0"/>
              <a:t>Helpful</a:t>
            </a:r>
            <a:r>
              <a:rPr lang="nl-NL" sz="3200" dirty="0" smtClean="0"/>
              <a:t> </a:t>
            </a:r>
            <a:r>
              <a:rPr lang="nl-NL" sz="3200" dirty="0" err="1" smtClean="0">
                <a:solidFill>
                  <a:srgbClr val="00B050"/>
                </a:solidFill>
              </a:rPr>
              <a:t>personality</a:t>
            </a:r>
            <a:r>
              <a:rPr lang="nl-NL" sz="3200" dirty="0" smtClean="0"/>
              <a:t> </a:t>
            </a:r>
            <a:r>
              <a:rPr lang="nl-NL" sz="3200" dirty="0" err="1" smtClean="0"/>
              <a:t>characteristics</a:t>
            </a:r>
            <a:r>
              <a:rPr lang="nl-NL" sz="3200" dirty="0" smtClean="0"/>
              <a:t>:  </a:t>
            </a:r>
          </a:p>
          <a:p>
            <a:pPr eaLnBrk="1" fontAlgn="auto" hangingPunct="1">
              <a:spcAft>
                <a:spcPts val="0"/>
              </a:spcAft>
              <a:buFont typeface="Arial" panose="020B0604020202020204" pitchFamily="34" charset="0"/>
              <a:buChar char="•"/>
              <a:defRPr/>
            </a:pPr>
            <a:r>
              <a:rPr lang="nl-NL" sz="3200" dirty="0" err="1" smtClean="0"/>
              <a:t>Stability</a:t>
            </a:r>
            <a:r>
              <a:rPr lang="nl-NL" sz="3200" dirty="0" smtClean="0"/>
              <a:t>: strong personal </a:t>
            </a:r>
            <a:r>
              <a:rPr lang="nl-NL" sz="3200" dirty="0" err="1" smtClean="0"/>
              <a:t>tolerance</a:t>
            </a:r>
            <a:r>
              <a:rPr lang="nl-NL" sz="3200" dirty="0" smtClean="0"/>
              <a:t> </a:t>
            </a:r>
            <a:r>
              <a:rPr lang="nl-NL" sz="3200" dirty="0" err="1" smtClean="0"/>
              <a:t>for</a:t>
            </a:r>
            <a:r>
              <a:rPr lang="nl-NL" sz="3200" dirty="0" smtClean="0"/>
              <a:t> </a:t>
            </a:r>
            <a:r>
              <a:rPr lang="nl-NL" sz="3200" dirty="0" err="1" smtClean="0"/>
              <a:t>ambiguity</a:t>
            </a:r>
            <a:endParaRPr lang="nl-NL" sz="3200" dirty="0"/>
          </a:p>
          <a:p>
            <a:pPr eaLnBrk="1" fontAlgn="auto" hangingPunct="1">
              <a:spcAft>
                <a:spcPts val="0"/>
              </a:spcAft>
              <a:buFont typeface="Arial" panose="020B0604020202020204" pitchFamily="34" charset="0"/>
              <a:buChar char="•"/>
              <a:defRPr/>
            </a:pPr>
            <a:r>
              <a:rPr lang="nl-NL" sz="3200" dirty="0" err="1" smtClean="0"/>
              <a:t>Openness</a:t>
            </a:r>
            <a:r>
              <a:rPr lang="nl-NL" sz="3200" dirty="0" smtClean="0"/>
              <a:t> </a:t>
            </a:r>
            <a:r>
              <a:rPr lang="nl-NL" sz="3200" dirty="0" err="1" smtClean="0"/>
              <a:t>to</a:t>
            </a:r>
            <a:r>
              <a:rPr lang="nl-NL" sz="3200" dirty="0" smtClean="0"/>
              <a:t> </a:t>
            </a:r>
            <a:r>
              <a:rPr lang="nl-NL" sz="3200" dirty="0" err="1" smtClean="0"/>
              <a:t>experience</a:t>
            </a:r>
            <a:r>
              <a:rPr lang="nl-NL" sz="3200" dirty="0" smtClean="0"/>
              <a:t>: </a:t>
            </a:r>
            <a:r>
              <a:rPr lang="nl-NL" sz="3200" dirty="0" err="1" smtClean="0"/>
              <a:t>curiosity</a:t>
            </a:r>
            <a:r>
              <a:rPr lang="nl-NL" sz="3200" dirty="0" smtClean="0"/>
              <a:t> </a:t>
            </a:r>
            <a:r>
              <a:rPr lang="nl-NL" sz="3200" dirty="0" err="1" smtClean="0"/>
              <a:t>for</a:t>
            </a:r>
            <a:r>
              <a:rPr lang="nl-NL" sz="3200" dirty="0" smtClean="0"/>
              <a:t> </a:t>
            </a:r>
            <a:r>
              <a:rPr lang="nl-NL" sz="3200" dirty="0" err="1" smtClean="0"/>
              <a:t>what</a:t>
            </a:r>
            <a:r>
              <a:rPr lang="nl-NL" sz="3200" dirty="0" smtClean="0"/>
              <a:t> is new</a:t>
            </a:r>
          </a:p>
          <a:p>
            <a:pPr eaLnBrk="1" fontAlgn="auto" hangingPunct="1">
              <a:spcAft>
                <a:spcPts val="0"/>
              </a:spcAft>
              <a:buFont typeface="Arial" panose="020B0604020202020204" pitchFamily="34" charset="0"/>
              <a:buChar char="•"/>
              <a:defRPr/>
            </a:pPr>
            <a:r>
              <a:rPr lang="nl-NL" sz="3200" dirty="0" smtClean="0"/>
              <a:t>Language skills</a:t>
            </a:r>
          </a:p>
          <a:p>
            <a:pPr eaLnBrk="1" fontAlgn="auto" hangingPunct="1">
              <a:spcAft>
                <a:spcPts val="0"/>
              </a:spcAft>
              <a:defRPr/>
            </a:pPr>
            <a:r>
              <a:rPr lang="nl-NL" sz="3200" dirty="0" smtClean="0"/>
              <a:t>Exposure </a:t>
            </a:r>
            <a:r>
              <a:rPr lang="nl-NL" sz="3200" dirty="0" err="1" smtClean="0"/>
              <a:t>to</a:t>
            </a:r>
            <a:r>
              <a:rPr lang="nl-NL" sz="3200" dirty="0" smtClean="0"/>
              <a:t> </a:t>
            </a:r>
            <a:r>
              <a:rPr lang="nl-NL" sz="3200" dirty="0" err="1" smtClean="0"/>
              <a:t>other</a:t>
            </a:r>
            <a:r>
              <a:rPr lang="nl-NL" sz="3200" dirty="0" smtClean="0"/>
              <a:t> cultures in </a:t>
            </a:r>
            <a:r>
              <a:rPr lang="nl-NL" sz="3200" dirty="0" err="1" smtClean="0"/>
              <a:t>childhood</a:t>
            </a:r>
            <a:r>
              <a:rPr lang="nl-NL" sz="3200" dirty="0"/>
              <a:t> </a:t>
            </a:r>
            <a:r>
              <a:rPr lang="nl-NL" sz="3200" dirty="0" smtClean="0"/>
              <a:t> &amp; </a:t>
            </a:r>
            <a:r>
              <a:rPr lang="nl-NL" sz="3200" dirty="0" err="1" smtClean="0"/>
              <a:t>adolescence</a:t>
            </a:r>
            <a:endParaRPr lang="nl-NL"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lc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238" y="124899"/>
            <a:ext cx="2506662" cy="3563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ext Box 3"/>
          <p:cNvSpPr txBox="1">
            <a:spLocks noChangeArrowheads="1"/>
          </p:cNvSpPr>
          <p:nvPr/>
        </p:nvSpPr>
        <p:spPr bwMode="auto">
          <a:xfrm>
            <a:off x="1981200" y="6248400"/>
            <a:ext cx="8382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nl-NL">
                <a:latin typeface="Calibri" panose="020F0502020204030204" pitchFamily="34" charset="0"/>
              </a:rPr>
              <a:t>	</a:t>
            </a:r>
          </a:p>
        </p:txBody>
      </p:sp>
      <p:sp>
        <p:nvSpPr>
          <p:cNvPr id="27652" name="Text Box 4"/>
          <p:cNvSpPr txBox="1">
            <a:spLocks noChangeArrowheads="1"/>
          </p:cNvSpPr>
          <p:nvPr/>
        </p:nvSpPr>
        <p:spPr bwMode="auto">
          <a:xfrm>
            <a:off x="546100" y="3602599"/>
            <a:ext cx="25908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NL" sz="2800" dirty="0" err="1">
                <a:latin typeface="+mj-lt"/>
              </a:rPr>
              <a:t>Academic</a:t>
            </a:r>
            <a:r>
              <a:rPr lang="nl-NL" sz="2800" dirty="0">
                <a:latin typeface="+mj-lt"/>
              </a:rPr>
              <a:t> </a:t>
            </a:r>
            <a:r>
              <a:rPr lang="nl-NL" sz="2800" dirty="0" err="1">
                <a:latin typeface="+mj-lt"/>
              </a:rPr>
              <a:t>book</a:t>
            </a:r>
            <a:r>
              <a:rPr lang="nl-NL" sz="2800" dirty="0">
                <a:latin typeface="+mj-lt"/>
              </a:rPr>
              <a:t>,</a:t>
            </a:r>
          </a:p>
          <a:p>
            <a:pPr algn="ctr" eaLnBrk="1" hangingPunct="1"/>
            <a:r>
              <a:rPr lang="nl-NL" sz="2800" dirty="0">
                <a:latin typeface="Calibri" panose="020F0502020204030204" pitchFamily="34" charset="0"/>
              </a:rPr>
              <a:t>first </a:t>
            </a:r>
            <a:r>
              <a:rPr lang="nl-NL" sz="2800" dirty="0" err="1">
                <a:latin typeface="Calibri" panose="020F0502020204030204" pitchFamily="34" charset="0"/>
              </a:rPr>
              <a:t>published</a:t>
            </a:r>
            <a:r>
              <a:rPr lang="nl-NL" sz="2800" dirty="0">
                <a:latin typeface="Calibri" panose="020F0502020204030204" pitchFamily="34" charset="0"/>
              </a:rPr>
              <a:t> </a:t>
            </a:r>
            <a:r>
              <a:rPr lang="nl-NL" sz="2800" dirty="0" smtClean="0">
                <a:latin typeface="Calibri" panose="020F0502020204030204" pitchFamily="34" charset="0"/>
              </a:rPr>
              <a:t>1980</a:t>
            </a:r>
            <a:endParaRPr lang="nl-NL" sz="2800" dirty="0">
              <a:latin typeface="Calibri" panose="020F0502020204030204" pitchFamily="34" charset="0"/>
            </a:endParaRPr>
          </a:p>
          <a:p>
            <a:pPr algn="ctr" eaLnBrk="1" hangingPunct="1"/>
            <a:r>
              <a:rPr lang="nl-NL" sz="2800" dirty="0" smtClean="0">
                <a:latin typeface="Calibri" panose="020F0502020204030204" pitchFamily="34" charset="0"/>
              </a:rPr>
              <a:t>2</a:t>
            </a:r>
            <a:r>
              <a:rPr lang="nl-NL" sz="2800" baseline="30000" dirty="0" smtClean="0">
                <a:latin typeface="Calibri" panose="020F0502020204030204" pitchFamily="34" charset="0"/>
              </a:rPr>
              <a:t>nd</a:t>
            </a:r>
            <a:r>
              <a:rPr lang="nl-NL" sz="2800" dirty="0" smtClean="0">
                <a:latin typeface="Calibri" panose="020F0502020204030204" pitchFamily="34" charset="0"/>
              </a:rPr>
              <a:t> </a:t>
            </a:r>
            <a:r>
              <a:rPr lang="nl-NL" sz="2800" dirty="0">
                <a:latin typeface="Calibri" panose="020F0502020204030204" pitchFamily="34" charset="0"/>
              </a:rPr>
              <a:t>re-</a:t>
            </a:r>
            <a:r>
              <a:rPr lang="nl-NL" sz="2800" dirty="0" err="1">
                <a:latin typeface="Calibri" panose="020F0502020204030204" pitchFamily="34" charset="0"/>
              </a:rPr>
              <a:t>written</a:t>
            </a:r>
            <a:r>
              <a:rPr lang="nl-NL" sz="2800" dirty="0">
                <a:latin typeface="Calibri" panose="020F0502020204030204" pitchFamily="34" charset="0"/>
              </a:rPr>
              <a:t> </a:t>
            </a:r>
            <a:r>
              <a:rPr lang="nl-NL" sz="2800" dirty="0" err="1">
                <a:latin typeface="Calibri" panose="020F0502020204030204" pitchFamily="34" charset="0"/>
              </a:rPr>
              <a:t>edition</a:t>
            </a:r>
            <a:r>
              <a:rPr lang="nl-NL" sz="2800" dirty="0">
                <a:latin typeface="Calibri" panose="020F0502020204030204" pitchFamily="34" charset="0"/>
              </a:rPr>
              <a:t> 2001</a:t>
            </a:r>
          </a:p>
          <a:p>
            <a:pPr algn="ctr" eaLnBrk="1" hangingPunct="1"/>
            <a:r>
              <a:rPr lang="nl-NL" sz="2800" dirty="0">
                <a:latin typeface="Calibri" panose="020F0502020204030204" pitchFamily="34" charset="0"/>
              </a:rPr>
              <a:t> (600 pages, </a:t>
            </a:r>
            <a:r>
              <a:rPr lang="nl-NL" sz="2800" dirty="0" err="1">
                <a:latin typeface="Calibri" panose="020F0502020204030204" pitchFamily="34" charset="0"/>
              </a:rPr>
              <a:t>two</a:t>
            </a:r>
            <a:r>
              <a:rPr lang="nl-NL" sz="2800" dirty="0">
                <a:latin typeface="Calibri" panose="020F0502020204030204" pitchFamily="34" charset="0"/>
              </a:rPr>
              <a:t> columns)</a:t>
            </a:r>
            <a:endParaRPr lang="en-GB" sz="2800" dirty="0">
              <a:latin typeface="Calibri" panose="020F0502020204030204" pitchFamily="34" charset="0"/>
            </a:endParaRPr>
          </a:p>
        </p:txBody>
      </p:sp>
      <p:sp>
        <p:nvSpPr>
          <p:cNvPr id="27653" name="Text Box 6"/>
          <p:cNvSpPr txBox="1">
            <a:spLocks noChangeArrowheads="1"/>
          </p:cNvSpPr>
          <p:nvPr/>
        </p:nvSpPr>
        <p:spPr bwMode="auto">
          <a:xfrm>
            <a:off x="3997831" y="77839"/>
            <a:ext cx="785954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nl-NL" sz="3600" dirty="0">
                <a:solidFill>
                  <a:srgbClr val="002060"/>
                </a:solidFill>
                <a:latin typeface="+mj-lt"/>
              </a:rPr>
              <a:t>General reader </a:t>
            </a:r>
            <a:r>
              <a:rPr lang="nl-NL" sz="3600" dirty="0" err="1">
                <a:solidFill>
                  <a:srgbClr val="002060"/>
                </a:solidFill>
                <a:latin typeface="+mj-lt"/>
              </a:rPr>
              <a:t>book</a:t>
            </a:r>
            <a:r>
              <a:rPr lang="nl-NL" sz="3600" dirty="0">
                <a:solidFill>
                  <a:srgbClr val="002060"/>
                </a:solidFill>
                <a:latin typeface="+mj-lt"/>
              </a:rPr>
              <a:t> 2010 (2005, 1991)</a:t>
            </a:r>
            <a:endParaRPr lang="en-GB" sz="3600" dirty="0">
              <a:solidFill>
                <a:srgbClr val="002060"/>
              </a:solidFill>
              <a:latin typeface="+mj-lt"/>
            </a:endParaRPr>
          </a:p>
        </p:txBody>
      </p:sp>
      <p:sp>
        <p:nvSpPr>
          <p:cNvPr id="27654" name="Text Box 7"/>
          <p:cNvSpPr txBox="1">
            <a:spLocks noChangeArrowheads="1"/>
          </p:cNvSpPr>
          <p:nvPr/>
        </p:nvSpPr>
        <p:spPr bwMode="auto">
          <a:xfrm>
            <a:off x="7010400" y="809626"/>
            <a:ext cx="4846975" cy="601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nl-NL" sz="2800" dirty="0">
                <a:latin typeface="Calibri" panose="020F0502020204030204" pitchFamily="34" charset="0"/>
              </a:rPr>
              <a:t>Co-</a:t>
            </a:r>
            <a:r>
              <a:rPr lang="nl-NL" sz="2800" dirty="0" err="1">
                <a:latin typeface="Calibri" panose="020F0502020204030204" pitchFamily="34" charset="0"/>
              </a:rPr>
              <a:t>authors</a:t>
            </a:r>
            <a:r>
              <a:rPr lang="nl-NL" sz="2800" dirty="0">
                <a:latin typeface="Calibri" panose="020F0502020204030204" pitchFamily="34" charset="0"/>
              </a:rPr>
              <a:t> 3</a:t>
            </a:r>
            <a:r>
              <a:rPr lang="nl-NL" sz="2800" baseline="30000" dirty="0">
                <a:latin typeface="Calibri" panose="020F0502020204030204" pitchFamily="34" charset="0"/>
              </a:rPr>
              <a:t>rd</a:t>
            </a:r>
            <a:r>
              <a:rPr lang="nl-NL" sz="2800" dirty="0">
                <a:latin typeface="Calibri" panose="020F0502020204030204" pitchFamily="34" charset="0"/>
              </a:rPr>
              <a:t> ed.:</a:t>
            </a:r>
          </a:p>
          <a:p>
            <a:pPr eaLnBrk="1" hangingPunct="1">
              <a:lnSpc>
                <a:spcPct val="80000"/>
              </a:lnSpc>
            </a:pPr>
            <a:r>
              <a:rPr lang="nl-NL" sz="2800" dirty="0">
                <a:latin typeface="Calibri" panose="020F0502020204030204" pitchFamily="34" charset="0"/>
              </a:rPr>
              <a:t>   Gert Jan Hofstede and</a:t>
            </a:r>
          </a:p>
          <a:p>
            <a:pPr eaLnBrk="1" hangingPunct="1">
              <a:lnSpc>
                <a:spcPct val="80000"/>
              </a:lnSpc>
              <a:spcAft>
                <a:spcPts val="600"/>
              </a:spcAft>
            </a:pPr>
            <a:r>
              <a:rPr lang="nl-NL" sz="2800" dirty="0">
                <a:latin typeface="Calibri" panose="020F0502020204030204" pitchFamily="34" charset="0"/>
              </a:rPr>
              <a:t>   Michael </a:t>
            </a:r>
            <a:r>
              <a:rPr lang="nl-NL" sz="2800" dirty="0" err="1">
                <a:latin typeface="Calibri" panose="020F0502020204030204" pitchFamily="34" charset="0"/>
              </a:rPr>
              <a:t>Minkov</a:t>
            </a:r>
            <a:r>
              <a:rPr lang="nl-NL" sz="2800" dirty="0">
                <a:latin typeface="Calibri" panose="020F0502020204030204" pitchFamily="34" charset="0"/>
              </a:rPr>
              <a:t> </a:t>
            </a:r>
          </a:p>
          <a:p>
            <a:pPr eaLnBrk="1" hangingPunct="1">
              <a:lnSpc>
                <a:spcPct val="80000"/>
              </a:lnSpc>
              <a:spcAft>
                <a:spcPts val="600"/>
              </a:spcAft>
            </a:pPr>
            <a:r>
              <a:rPr lang="nl-NL" sz="2800" dirty="0" err="1">
                <a:latin typeface="Calibri" panose="020F0502020204030204" pitchFamily="34" charset="0"/>
              </a:rPr>
              <a:t>So</a:t>
            </a:r>
            <a:r>
              <a:rPr lang="nl-NL" sz="2800" dirty="0">
                <a:latin typeface="Calibri" panose="020F0502020204030204" pitchFamily="34" charset="0"/>
              </a:rPr>
              <a:t> far </a:t>
            </a:r>
            <a:r>
              <a:rPr lang="nl-NL" sz="2800" dirty="0" err="1" smtClean="0">
                <a:latin typeface="Calibri" panose="020F0502020204030204" pitchFamily="34" charset="0"/>
              </a:rPr>
              <a:t>also</a:t>
            </a:r>
            <a:r>
              <a:rPr lang="nl-NL" sz="2800" dirty="0" smtClean="0">
                <a:latin typeface="Calibri" panose="020F0502020204030204" pitchFamily="34" charset="0"/>
              </a:rPr>
              <a:t> </a:t>
            </a:r>
            <a:r>
              <a:rPr lang="nl-NL" sz="2800" dirty="0" err="1" smtClean="0">
                <a:latin typeface="Calibri" panose="020F0502020204030204" pitchFamily="34" charset="0"/>
              </a:rPr>
              <a:t>available</a:t>
            </a:r>
            <a:r>
              <a:rPr lang="nl-NL" sz="2800" dirty="0" smtClean="0">
                <a:latin typeface="Calibri" panose="020F0502020204030204" pitchFamily="34" charset="0"/>
              </a:rPr>
              <a:t> </a:t>
            </a:r>
            <a:r>
              <a:rPr lang="nl-NL" sz="2800" dirty="0">
                <a:latin typeface="Calibri" panose="020F0502020204030204" pitchFamily="34" charset="0"/>
              </a:rPr>
              <a:t>in </a:t>
            </a:r>
            <a:r>
              <a:rPr lang="nl-NL" sz="2800" dirty="0" err="1">
                <a:latin typeface="Calibri" panose="020F0502020204030204" pitchFamily="34" charset="0"/>
              </a:rPr>
              <a:t>Danish</a:t>
            </a:r>
            <a:r>
              <a:rPr lang="nl-NL" sz="2800" dirty="0">
                <a:latin typeface="Calibri" panose="020F0502020204030204" pitchFamily="34" charset="0"/>
              </a:rPr>
              <a:t>, Dutch, French, </a:t>
            </a:r>
            <a:r>
              <a:rPr lang="nl-NL" sz="2800" dirty="0" err="1" smtClean="0">
                <a:latin typeface="Calibri" panose="020F0502020204030204" pitchFamily="34" charset="0"/>
              </a:rPr>
              <a:t>Polish</a:t>
            </a:r>
            <a:r>
              <a:rPr lang="nl-NL" sz="2800" dirty="0" smtClean="0">
                <a:latin typeface="Calibri" panose="020F0502020204030204" pitchFamily="34" charset="0"/>
              </a:rPr>
              <a:t>, </a:t>
            </a:r>
            <a:r>
              <a:rPr lang="nl-NL" sz="2800" dirty="0" err="1" smtClean="0">
                <a:latin typeface="Calibri" panose="020F0502020204030204" pitchFamily="34" charset="0"/>
              </a:rPr>
              <a:t>Romanian</a:t>
            </a:r>
            <a:r>
              <a:rPr lang="nl-NL" sz="2800" dirty="0" smtClean="0">
                <a:latin typeface="Calibri" panose="020F0502020204030204" pitchFamily="34" charset="0"/>
              </a:rPr>
              <a:t> </a:t>
            </a:r>
            <a:r>
              <a:rPr lang="nl-NL" sz="2800" dirty="0">
                <a:latin typeface="Calibri" panose="020F0502020204030204" pitchFamily="34" charset="0"/>
              </a:rPr>
              <a:t>and </a:t>
            </a:r>
            <a:r>
              <a:rPr lang="nl-NL" sz="2800" dirty="0" err="1" smtClean="0">
                <a:latin typeface="Calibri" panose="020F0502020204030204" pitchFamily="34" charset="0"/>
              </a:rPr>
              <a:t>Swedish</a:t>
            </a:r>
            <a:r>
              <a:rPr lang="nl-NL" sz="2800" dirty="0" smtClean="0">
                <a:latin typeface="Calibri" panose="020F0502020204030204" pitchFamily="34" charset="0"/>
              </a:rPr>
              <a:t>; </a:t>
            </a:r>
            <a:r>
              <a:rPr lang="nl-NL" sz="2800" dirty="0" err="1" smtClean="0">
                <a:latin typeface="Calibri" panose="020F0502020204030204" pitchFamily="34" charset="0"/>
              </a:rPr>
              <a:t>forthcoming</a:t>
            </a:r>
            <a:r>
              <a:rPr lang="nl-NL" sz="2800" dirty="0" smtClean="0">
                <a:latin typeface="Calibri" panose="020F0502020204030204" pitchFamily="34" charset="0"/>
              </a:rPr>
              <a:t> in </a:t>
            </a:r>
            <a:r>
              <a:rPr lang="nl-NL" sz="2800" dirty="0" err="1" smtClean="0">
                <a:latin typeface="Calibri" panose="020F0502020204030204" pitchFamily="34" charset="0"/>
              </a:rPr>
              <a:t>Japanese</a:t>
            </a:r>
            <a:r>
              <a:rPr lang="nl-NL" sz="2800" dirty="0" smtClean="0">
                <a:latin typeface="Calibri" panose="020F0502020204030204" pitchFamily="34" charset="0"/>
              </a:rPr>
              <a:t> and Vietnamese.</a:t>
            </a:r>
          </a:p>
          <a:p>
            <a:pPr eaLnBrk="1" hangingPunct="1">
              <a:lnSpc>
                <a:spcPct val="80000"/>
              </a:lnSpc>
              <a:spcAft>
                <a:spcPts val="0"/>
              </a:spcAft>
            </a:pPr>
            <a:r>
              <a:rPr lang="nl-NL" sz="2800" dirty="0" err="1" smtClean="0">
                <a:latin typeface="Calibri" panose="020F0502020204030204" pitchFamily="34" charset="0"/>
              </a:rPr>
              <a:t>Polish</a:t>
            </a:r>
            <a:r>
              <a:rPr lang="nl-NL" sz="2800" dirty="0" smtClean="0">
                <a:latin typeface="Calibri" panose="020F0502020204030204" pitchFamily="34" charset="0"/>
              </a:rPr>
              <a:t> </a:t>
            </a:r>
            <a:r>
              <a:rPr lang="nl-NL" sz="2800" dirty="0" err="1" smtClean="0">
                <a:latin typeface="Calibri" panose="020F0502020204030204" pitchFamily="34" charset="0"/>
              </a:rPr>
              <a:t>version</a:t>
            </a:r>
            <a:r>
              <a:rPr lang="nl-NL" sz="2800" dirty="0" smtClean="0">
                <a:latin typeface="Calibri" panose="020F0502020204030204" pitchFamily="34" charset="0"/>
              </a:rPr>
              <a:t>:</a:t>
            </a:r>
          </a:p>
          <a:p>
            <a:pPr eaLnBrk="1" hangingPunct="1">
              <a:lnSpc>
                <a:spcPct val="80000"/>
              </a:lnSpc>
              <a:spcAft>
                <a:spcPts val="0"/>
              </a:spcAft>
            </a:pPr>
            <a:r>
              <a:rPr lang="nl-NL" sz="2800" dirty="0" err="1" smtClean="0">
                <a:solidFill>
                  <a:srgbClr val="FF0000"/>
                </a:solidFill>
                <a:latin typeface="Calibri" panose="020F0502020204030204" pitchFamily="34" charset="0"/>
              </a:rPr>
              <a:t>Kultury</a:t>
            </a:r>
            <a:r>
              <a:rPr lang="nl-NL" sz="2800" dirty="0" smtClean="0">
                <a:solidFill>
                  <a:srgbClr val="FF0000"/>
                </a:solidFill>
                <a:latin typeface="Calibri" panose="020F0502020204030204" pitchFamily="34" charset="0"/>
              </a:rPr>
              <a:t> i </a:t>
            </a:r>
            <a:r>
              <a:rPr lang="nl-NL" sz="2800" dirty="0" err="1" smtClean="0">
                <a:solidFill>
                  <a:srgbClr val="FF0000"/>
                </a:solidFill>
                <a:latin typeface="Calibri" panose="020F0502020204030204" pitchFamily="34" charset="0"/>
              </a:rPr>
              <a:t>organizacje</a:t>
            </a:r>
            <a:r>
              <a:rPr lang="nl-NL" sz="2800" dirty="0" smtClean="0">
                <a:solidFill>
                  <a:srgbClr val="FF0000"/>
                </a:solidFill>
                <a:latin typeface="Calibri" panose="020F0502020204030204" pitchFamily="34" charset="0"/>
              </a:rPr>
              <a:t>:</a:t>
            </a:r>
          </a:p>
          <a:p>
            <a:pPr eaLnBrk="1" hangingPunct="1">
              <a:lnSpc>
                <a:spcPct val="80000"/>
              </a:lnSpc>
              <a:spcAft>
                <a:spcPts val="0"/>
              </a:spcAft>
            </a:pPr>
            <a:r>
              <a:rPr lang="nl-NL" sz="2800" dirty="0" err="1" smtClean="0">
                <a:solidFill>
                  <a:srgbClr val="FF0000"/>
                </a:solidFill>
                <a:latin typeface="Calibri" panose="020F0502020204030204" pitchFamily="34" charset="0"/>
              </a:rPr>
              <a:t>Zaprogramowanie</a:t>
            </a:r>
            <a:r>
              <a:rPr lang="nl-NL" sz="2800" dirty="0" smtClean="0">
                <a:solidFill>
                  <a:srgbClr val="FF0000"/>
                </a:solidFill>
                <a:latin typeface="Calibri" panose="020F0502020204030204" pitchFamily="34" charset="0"/>
              </a:rPr>
              <a:t> </a:t>
            </a:r>
            <a:r>
              <a:rPr lang="nl-NL" sz="2800" dirty="0" err="1" smtClean="0">
                <a:solidFill>
                  <a:srgbClr val="FF0000"/>
                </a:solidFill>
                <a:latin typeface="Calibri" panose="020F0502020204030204" pitchFamily="34" charset="0"/>
              </a:rPr>
              <a:t>umysłu</a:t>
            </a:r>
            <a:endParaRPr lang="nl-NL" sz="2800" dirty="0">
              <a:latin typeface="Calibri" panose="020F0502020204030204" pitchFamily="34" charset="0"/>
            </a:endParaRPr>
          </a:p>
          <a:p>
            <a:pPr eaLnBrk="1" hangingPunct="1">
              <a:lnSpc>
                <a:spcPct val="80000"/>
              </a:lnSpc>
              <a:spcBef>
                <a:spcPts val="600"/>
              </a:spcBef>
            </a:pPr>
            <a:r>
              <a:rPr lang="nl-NL" sz="2400" dirty="0" err="1" smtClean="0">
                <a:latin typeface="Calibri" panose="020F0502020204030204" pitchFamily="34" charset="0"/>
              </a:rPr>
              <a:t>Previous</a:t>
            </a:r>
            <a:r>
              <a:rPr lang="nl-NL" sz="2400" dirty="0" smtClean="0">
                <a:latin typeface="Calibri" panose="020F0502020204030204" pitchFamily="34" charset="0"/>
              </a:rPr>
              <a:t> </a:t>
            </a:r>
            <a:r>
              <a:rPr lang="nl-NL" sz="2400" dirty="0" err="1" smtClean="0">
                <a:latin typeface="Calibri" panose="020F0502020204030204" pitchFamily="34" charset="0"/>
              </a:rPr>
              <a:t>editions</a:t>
            </a:r>
            <a:r>
              <a:rPr lang="nl-NL" sz="2400" dirty="0" smtClean="0">
                <a:latin typeface="Calibri" panose="020F0502020204030204" pitchFamily="34" charset="0"/>
              </a:rPr>
              <a:t> </a:t>
            </a:r>
            <a:r>
              <a:rPr lang="nl-NL" sz="2400" dirty="0" err="1" smtClean="0">
                <a:latin typeface="Calibri" panose="020F0502020204030204" pitchFamily="34" charset="0"/>
              </a:rPr>
              <a:t>available</a:t>
            </a:r>
            <a:endParaRPr lang="nl-NL" sz="2400" dirty="0" smtClean="0">
              <a:latin typeface="Calibri" panose="020F0502020204030204" pitchFamily="34" charset="0"/>
            </a:endParaRPr>
          </a:p>
          <a:p>
            <a:pPr eaLnBrk="1" hangingPunct="1">
              <a:lnSpc>
                <a:spcPct val="80000"/>
              </a:lnSpc>
              <a:spcAft>
                <a:spcPts val="600"/>
              </a:spcAft>
            </a:pPr>
            <a:r>
              <a:rPr lang="nl-NL" sz="2400" dirty="0" smtClean="0">
                <a:latin typeface="Calibri" panose="020F0502020204030204" pitchFamily="34" charset="0"/>
              </a:rPr>
              <a:t>In </a:t>
            </a:r>
            <a:r>
              <a:rPr lang="nl-NL" sz="2400" dirty="0" err="1" smtClean="0">
                <a:latin typeface="Calibri" panose="020F0502020204030204" pitchFamily="34" charset="0"/>
              </a:rPr>
              <a:t>Bulgarian</a:t>
            </a:r>
            <a:r>
              <a:rPr lang="nl-NL" sz="2400" dirty="0" smtClean="0">
                <a:latin typeface="Calibri" panose="020F0502020204030204" pitchFamily="34" charset="0"/>
              </a:rPr>
              <a:t>, Chinese, </a:t>
            </a:r>
            <a:r>
              <a:rPr lang="nl-NL" sz="2400" dirty="0" err="1" smtClean="0">
                <a:latin typeface="Calibri" panose="020F0502020204030204" pitchFamily="34" charset="0"/>
              </a:rPr>
              <a:t>Czech</a:t>
            </a:r>
            <a:r>
              <a:rPr lang="nl-NL" sz="2400" dirty="0" smtClean="0">
                <a:latin typeface="Calibri" panose="020F0502020204030204" pitchFamily="34" charset="0"/>
              </a:rPr>
              <a:t>, </a:t>
            </a:r>
            <a:r>
              <a:rPr lang="nl-NL" sz="2400" dirty="0" err="1" smtClean="0">
                <a:latin typeface="Calibri" panose="020F0502020204030204" pitchFamily="34" charset="0"/>
              </a:rPr>
              <a:t>Finnish</a:t>
            </a:r>
            <a:r>
              <a:rPr lang="nl-NL" sz="2400" dirty="0" smtClean="0">
                <a:latin typeface="Calibri" panose="020F0502020204030204" pitchFamily="34" charset="0"/>
              </a:rPr>
              <a:t>, </a:t>
            </a:r>
            <a:r>
              <a:rPr lang="nl-NL" sz="2400" dirty="0" err="1" smtClean="0">
                <a:latin typeface="Calibri" panose="020F0502020204030204" pitchFamily="34" charset="0"/>
              </a:rPr>
              <a:t>German</a:t>
            </a:r>
            <a:r>
              <a:rPr lang="nl-NL" sz="2400" dirty="0" smtClean="0">
                <a:latin typeface="Calibri" panose="020F0502020204030204" pitchFamily="34" charset="0"/>
              </a:rPr>
              <a:t>, </a:t>
            </a:r>
            <a:r>
              <a:rPr lang="nl-NL" sz="2400" dirty="0" err="1" smtClean="0">
                <a:latin typeface="Calibri" panose="020F0502020204030204" pitchFamily="34" charset="0"/>
              </a:rPr>
              <a:t>Georgian</a:t>
            </a:r>
            <a:r>
              <a:rPr lang="nl-NL" sz="2400" dirty="0" smtClean="0">
                <a:latin typeface="Calibri" panose="020F0502020204030204" pitchFamily="34" charset="0"/>
              </a:rPr>
              <a:t>, </a:t>
            </a:r>
            <a:r>
              <a:rPr lang="nl-NL" sz="2400" dirty="0" err="1" smtClean="0">
                <a:latin typeface="Calibri" panose="020F0502020204030204" pitchFamily="34" charset="0"/>
              </a:rPr>
              <a:t>Hungarian</a:t>
            </a:r>
            <a:r>
              <a:rPr lang="nl-NL" sz="2400" dirty="0" smtClean="0">
                <a:latin typeface="Calibri" panose="020F0502020204030204" pitchFamily="34" charset="0"/>
              </a:rPr>
              <a:t>, </a:t>
            </a:r>
            <a:r>
              <a:rPr lang="nl-NL" sz="2400" dirty="0" err="1" smtClean="0">
                <a:latin typeface="Calibri" panose="020F0502020204030204" pitchFamily="34" charset="0"/>
              </a:rPr>
              <a:t>Japanese</a:t>
            </a:r>
            <a:r>
              <a:rPr lang="nl-NL" sz="2400" dirty="0" smtClean="0">
                <a:latin typeface="Calibri" panose="020F0502020204030204" pitchFamily="34" charset="0"/>
              </a:rPr>
              <a:t>, </a:t>
            </a:r>
            <a:r>
              <a:rPr lang="nl-NL" sz="2400" dirty="0" err="1" smtClean="0">
                <a:latin typeface="Calibri" panose="020F0502020204030204" pitchFamily="34" charset="0"/>
              </a:rPr>
              <a:t>Korean</a:t>
            </a:r>
            <a:r>
              <a:rPr lang="nl-NL" sz="2400" dirty="0" smtClean="0">
                <a:latin typeface="Calibri" panose="020F0502020204030204" pitchFamily="34" charset="0"/>
              </a:rPr>
              <a:t>, </a:t>
            </a:r>
            <a:r>
              <a:rPr lang="nl-NL" sz="2400" dirty="0" err="1" smtClean="0">
                <a:latin typeface="Calibri" panose="020F0502020204030204" pitchFamily="34" charset="0"/>
              </a:rPr>
              <a:t>Norwegian</a:t>
            </a:r>
            <a:r>
              <a:rPr lang="nl-NL" sz="2400" dirty="0" smtClean="0">
                <a:latin typeface="Calibri" panose="020F0502020204030204" pitchFamily="34" charset="0"/>
              </a:rPr>
              <a:t>, </a:t>
            </a:r>
            <a:r>
              <a:rPr lang="nl-NL" sz="2400" dirty="0" err="1" smtClean="0">
                <a:latin typeface="Calibri" panose="020F0502020204030204" pitchFamily="34" charset="0"/>
              </a:rPr>
              <a:t>Portuguese</a:t>
            </a:r>
            <a:r>
              <a:rPr lang="nl-NL" sz="2400" dirty="0" smtClean="0">
                <a:latin typeface="Calibri" panose="020F0502020204030204" pitchFamily="34" charset="0"/>
              </a:rPr>
              <a:t> and Spanish</a:t>
            </a:r>
          </a:p>
          <a:p>
            <a:pPr eaLnBrk="1" hangingPunct="1">
              <a:lnSpc>
                <a:spcPct val="80000"/>
              </a:lnSpc>
            </a:pPr>
            <a:r>
              <a:rPr lang="nl-NL" sz="2800" dirty="0" err="1" smtClean="0">
                <a:latin typeface="Calibri" panose="020F0502020204030204" pitchFamily="34" charset="0"/>
              </a:rPr>
              <a:t>All</a:t>
            </a:r>
            <a:r>
              <a:rPr lang="nl-NL" sz="2800" dirty="0" smtClean="0">
                <a:latin typeface="Calibri" panose="020F0502020204030204" pitchFamily="34" charset="0"/>
              </a:rPr>
              <a:t> </a:t>
            </a:r>
            <a:r>
              <a:rPr lang="nl-NL" sz="2800" dirty="0">
                <a:latin typeface="Calibri" panose="020F0502020204030204" pitchFamily="34" charset="0"/>
              </a:rPr>
              <a:t>information on website </a:t>
            </a:r>
            <a:r>
              <a:rPr lang="nl-NL" sz="2800" u="sng" dirty="0" smtClean="0">
                <a:solidFill>
                  <a:srgbClr val="0000FF"/>
                </a:solidFill>
                <a:latin typeface="Calibri" panose="020F0502020204030204" pitchFamily="34" charset="0"/>
              </a:rPr>
              <a:t>www.geerthofstede.eu</a:t>
            </a:r>
            <a:endParaRPr lang="nl-NL" sz="2800" dirty="0">
              <a:latin typeface="Calibri" panose="020F0502020204030204" pitchFamily="34" charset="0"/>
            </a:endParaRPr>
          </a:p>
        </p:txBody>
      </p:sp>
      <p:pic>
        <p:nvPicPr>
          <p:cNvPr id="27655" name="Afbeelding 8" descr="CO3 2010.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1395" y="932082"/>
            <a:ext cx="3643313" cy="559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191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09800" y="685800"/>
            <a:ext cx="7772400" cy="762000"/>
          </a:xfrm>
        </p:spPr>
        <p:txBody>
          <a:bodyPr/>
          <a:lstStyle/>
          <a:p>
            <a:pPr algn="ctr" eaLnBrk="1" hangingPunct="1"/>
            <a:r>
              <a:rPr lang="pt-BR" sz="4000" dirty="0" smtClean="0">
                <a:solidFill>
                  <a:srgbClr val="0070C0"/>
                </a:solidFill>
                <a:latin typeface="+mn-lt"/>
              </a:rPr>
              <a:t>Three meanings of “culture”</a:t>
            </a:r>
            <a:endParaRPr lang="nl-NL" sz="4000" dirty="0" smtClean="0">
              <a:solidFill>
                <a:srgbClr val="0070C0"/>
              </a:solidFill>
              <a:latin typeface="+mn-lt"/>
            </a:endParaRPr>
          </a:p>
        </p:txBody>
      </p:sp>
      <p:sp>
        <p:nvSpPr>
          <p:cNvPr id="16387" name="Rectangle 3"/>
          <p:cNvSpPr>
            <a:spLocks noGrp="1" noChangeArrowheads="1"/>
          </p:cNvSpPr>
          <p:nvPr>
            <p:ph type="body" idx="1"/>
          </p:nvPr>
        </p:nvSpPr>
        <p:spPr>
          <a:xfrm>
            <a:off x="1286668" y="1741251"/>
            <a:ext cx="9618663" cy="4250988"/>
          </a:xfrm>
        </p:spPr>
        <p:txBody>
          <a:bodyPr rtlCol="0">
            <a:normAutofit fontScale="85000" lnSpcReduction="20000"/>
          </a:bodyPr>
          <a:lstStyle/>
          <a:p>
            <a:pPr marL="609600" indent="-609600" eaLnBrk="1" fontAlgn="auto" hangingPunct="1">
              <a:lnSpc>
                <a:spcPct val="110000"/>
              </a:lnSpc>
              <a:spcAft>
                <a:spcPts val="0"/>
              </a:spcAft>
              <a:buFontTx/>
              <a:buAutoNum type="arabicPeriod"/>
              <a:defRPr/>
            </a:pPr>
            <a:r>
              <a:rPr lang="pt-BR" sz="3800" dirty="0" smtClean="0">
                <a:solidFill>
                  <a:schemeClr val="bg1">
                    <a:lumMod val="50000"/>
                  </a:schemeClr>
                </a:solidFill>
              </a:rPr>
              <a:t>Originally: tilling the soil, cultivation</a:t>
            </a:r>
          </a:p>
          <a:p>
            <a:pPr marL="609600" indent="-609600" eaLnBrk="1" fontAlgn="auto" hangingPunct="1">
              <a:lnSpc>
                <a:spcPct val="110000"/>
              </a:lnSpc>
              <a:spcAft>
                <a:spcPts val="0"/>
              </a:spcAft>
              <a:buFontTx/>
              <a:buAutoNum type="arabicPeriod"/>
              <a:defRPr/>
            </a:pPr>
            <a:r>
              <a:rPr lang="pt-BR" sz="3800" dirty="0" smtClean="0">
                <a:solidFill>
                  <a:schemeClr val="bg1">
                    <a:lumMod val="50000"/>
                  </a:schemeClr>
                </a:solidFill>
              </a:rPr>
              <a:t>Training or refining of the mind: civilization</a:t>
            </a:r>
          </a:p>
          <a:p>
            <a:pPr marL="609600" indent="-609600" eaLnBrk="1" fontAlgn="auto" hangingPunct="1">
              <a:lnSpc>
                <a:spcPct val="110000"/>
              </a:lnSpc>
              <a:spcAft>
                <a:spcPts val="0"/>
              </a:spcAft>
              <a:buFontTx/>
              <a:buAutoNum type="arabicPeriod"/>
              <a:defRPr/>
            </a:pPr>
            <a:r>
              <a:rPr lang="pt-BR" sz="3800" dirty="0" smtClean="0"/>
              <a:t>Collective ways of thinking, feeling and acting:         </a:t>
            </a:r>
            <a:r>
              <a:rPr lang="pt-BR" sz="3800" dirty="0" smtClean="0">
                <a:solidFill>
                  <a:srgbClr val="0000FF"/>
                </a:solidFill>
              </a:rPr>
              <a:t>“collective </a:t>
            </a:r>
            <a:r>
              <a:rPr lang="pt-BR" sz="3800" dirty="0" smtClean="0">
                <a:solidFill>
                  <a:srgbClr val="C00000"/>
                </a:solidFill>
              </a:rPr>
              <a:t>programming of the mind </a:t>
            </a:r>
            <a:r>
              <a:rPr lang="pt-BR" sz="3800" dirty="0" smtClean="0">
                <a:solidFill>
                  <a:schemeClr val="accent6">
                    <a:lumMod val="75000"/>
                  </a:schemeClr>
                </a:solidFill>
              </a:rPr>
              <a:t>distinguishing the members of one group or category</a:t>
            </a:r>
            <a:r>
              <a:rPr lang="pt-BR" sz="3800" dirty="0" smtClean="0"/>
              <a:t>*</a:t>
            </a:r>
            <a:r>
              <a:rPr lang="pt-BR" sz="3800" dirty="0" smtClean="0">
                <a:solidFill>
                  <a:schemeClr val="accent6">
                    <a:lumMod val="75000"/>
                  </a:schemeClr>
                </a:solidFill>
              </a:rPr>
              <a:t> of people from another”</a:t>
            </a:r>
          </a:p>
          <a:p>
            <a:pPr marL="609600" indent="-609600" eaLnBrk="1" fontAlgn="auto" hangingPunct="1">
              <a:lnSpc>
                <a:spcPct val="110000"/>
              </a:lnSpc>
              <a:spcAft>
                <a:spcPts val="0"/>
              </a:spcAft>
              <a:buFont typeface="Arial" panose="020B0604020202020204" pitchFamily="34" charset="0"/>
              <a:buNone/>
              <a:defRPr/>
            </a:pPr>
            <a:r>
              <a:rPr lang="nl-NL" sz="3800" i="1" dirty="0" smtClean="0"/>
              <a:t>*) e.g. society (</a:t>
            </a:r>
            <a:r>
              <a:rPr lang="nl-NL" sz="3800" i="1" dirty="0" err="1" smtClean="0"/>
              <a:t>national</a:t>
            </a:r>
            <a:r>
              <a:rPr lang="nl-NL" sz="3800" i="1" dirty="0" smtClean="0"/>
              <a:t> or </a:t>
            </a:r>
            <a:r>
              <a:rPr lang="nl-NL" sz="3800" i="1" dirty="0" err="1" smtClean="0"/>
              <a:t>regional</a:t>
            </a:r>
            <a:r>
              <a:rPr lang="nl-NL" sz="3800" i="1" dirty="0" smtClean="0"/>
              <a:t>), </a:t>
            </a:r>
            <a:r>
              <a:rPr lang="nl-NL" sz="3800" i="1" dirty="0" err="1" smtClean="0"/>
              <a:t>religion</a:t>
            </a:r>
            <a:r>
              <a:rPr lang="nl-NL" sz="3800" i="1" dirty="0"/>
              <a:t>, </a:t>
            </a:r>
            <a:r>
              <a:rPr lang="nl-NL" sz="3800" i="1" dirty="0" err="1"/>
              <a:t>occupation</a:t>
            </a:r>
            <a:r>
              <a:rPr lang="nl-NL" sz="3800" i="1" dirty="0"/>
              <a:t>, </a:t>
            </a:r>
            <a:r>
              <a:rPr lang="nl-NL" sz="3800" i="1" dirty="0" err="1"/>
              <a:t>organization</a:t>
            </a:r>
            <a:r>
              <a:rPr lang="nl-NL" sz="3800" i="1" dirty="0"/>
              <a:t>, gender</a:t>
            </a:r>
            <a:r>
              <a:rPr lang="nl-NL" dirty="0" smtClean="0"/>
              <a:t>	</a:t>
            </a:r>
          </a:p>
        </p:txBody>
      </p:sp>
    </p:spTree>
    <p:extLst>
      <p:ext uri="{BB962C8B-B14F-4D97-AF65-F5344CB8AC3E}">
        <p14:creationId xmlns:p14="http://schemas.microsoft.com/office/powerpoint/2010/main" xmlns="" val="556718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kstvak 2"/>
          <p:cNvSpPr txBox="1">
            <a:spLocks noChangeArrowheads="1"/>
          </p:cNvSpPr>
          <p:nvPr/>
        </p:nvSpPr>
        <p:spPr bwMode="auto">
          <a:xfrm>
            <a:off x="4747419" y="180529"/>
            <a:ext cx="6948487" cy="3847207"/>
          </a:xfrm>
          <a:prstGeom prst="rect">
            <a:avLst/>
          </a:prstGeom>
          <a:noFill/>
          <a:ln w="9525">
            <a:noFill/>
            <a:miter lim="800000"/>
            <a:headEnd/>
            <a:tailEnd/>
          </a:ln>
        </p:spPr>
        <p:txBody>
          <a:bodyPr wrap="square">
            <a:spAutoFit/>
          </a:bodyPr>
          <a:lstStyle/>
          <a:p>
            <a:endParaRPr lang="en-US" sz="2400" dirty="0" smtClean="0">
              <a:solidFill>
                <a:schemeClr val="hlink"/>
              </a:solidFill>
            </a:endParaRPr>
          </a:p>
          <a:p>
            <a:r>
              <a:rPr lang="en-US" sz="2800" dirty="0" smtClean="0">
                <a:solidFill>
                  <a:schemeClr val="hlink"/>
                </a:solidFill>
              </a:rPr>
              <a:t>Marieke de Mooij (Dutch marketing expert)</a:t>
            </a:r>
          </a:p>
          <a:p>
            <a:endParaRPr lang="en-US" sz="2400" dirty="0" smtClean="0">
              <a:solidFill>
                <a:schemeClr val="hlink"/>
              </a:solidFill>
            </a:endParaRPr>
          </a:p>
          <a:p>
            <a:r>
              <a:rPr lang="en-US" sz="3200" dirty="0" smtClean="0">
                <a:solidFill>
                  <a:schemeClr val="hlink"/>
                </a:solidFill>
              </a:rPr>
              <a:t>Human </a:t>
            </a:r>
            <a:r>
              <a:rPr lang="en-US" sz="3200" dirty="0">
                <a:solidFill>
                  <a:schemeClr val="hlink"/>
                </a:solidFill>
              </a:rPr>
              <a:t>and mediated communication around the world. A comprehensive review and analysis. </a:t>
            </a:r>
          </a:p>
          <a:p>
            <a:endParaRPr lang="en-US" sz="2400" dirty="0">
              <a:solidFill>
                <a:schemeClr val="hlink"/>
              </a:solidFill>
            </a:endParaRPr>
          </a:p>
          <a:p>
            <a:r>
              <a:rPr lang="en-US" sz="2400" dirty="0"/>
              <a:t>September </a:t>
            </a:r>
            <a:r>
              <a:rPr lang="en-US" sz="2400" dirty="0" smtClean="0"/>
              <a:t>2013, both e-book and hardcopy</a:t>
            </a:r>
            <a:endParaRPr lang="en-US" sz="2400" dirty="0"/>
          </a:p>
          <a:p>
            <a:r>
              <a:rPr lang="en-US" sz="2400" dirty="0"/>
              <a:t>Springer </a:t>
            </a:r>
            <a:r>
              <a:rPr lang="en-US" sz="2400" dirty="0" smtClean="0"/>
              <a:t>International / </a:t>
            </a:r>
            <a:r>
              <a:rPr lang="en-US" sz="2400" dirty="0" err="1"/>
              <a:t>SpringerLink</a:t>
            </a:r>
            <a:endParaRPr lang="nl-NL" sz="2400" dirty="0"/>
          </a:p>
        </p:txBody>
      </p:sp>
      <p:sp>
        <p:nvSpPr>
          <p:cNvPr id="90115" name="Line 5"/>
          <p:cNvSpPr>
            <a:spLocks noChangeShapeType="1"/>
          </p:cNvSpPr>
          <p:nvPr/>
        </p:nvSpPr>
        <p:spPr bwMode="auto">
          <a:xfrm>
            <a:off x="4954588" y="4156075"/>
            <a:ext cx="6534150" cy="0"/>
          </a:xfrm>
          <a:prstGeom prst="line">
            <a:avLst/>
          </a:prstGeom>
          <a:noFill/>
          <a:ln w="9525">
            <a:solidFill>
              <a:schemeClr val="hlink"/>
            </a:solidFill>
            <a:round/>
            <a:headEnd/>
            <a:tailEnd/>
          </a:ln>
        </p:spPr>
        <p:txBody>
          <a:bodyPr/>
          <a:lstStyle/>
          <a:p>
            <a:endParaRPr lang="nl-NL"/>
          </a:p>
        </p:txBody>
      </p:sp>
      <p:pic>
        <p:nvPicPr>
          <p:cNvPr id="2" name="Afbeelding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2227" y="234949"/>
            <a:ext cx="4270248" cy="6433771"/>
          </a:xfrm>
          <a:prstGeom prst="rect">
            <a:avLst/>
          </a:prstGeom>
        </p:spPr>
      </p:pic>
      <p:sp>
        <p:nvSpPr>
          <p:cNvPr id="3" name="Rechthoek 2"/>
          <p:cNvSpPr/>
          <p:nvPr/>
        </p:nvSpPr>
        <p:spPr>
          <a:xfrm>
            <a:off x="5100638" y="4535865"/>
            <a:ext cx="6096000" cy="1569660"/>
          </a:xfrm>
          <a:prstGeom prst="rect">
            <a:avLst/>
          </a:prstGeom>
        </p:spPr>
        <p:txBody>
          <a:bodyPr>
            <a:spAutoFit/>
          </a:bodyPr>
          <a:lstStyle/>
          <a:p>
            <a:r>
              <a:rPr lang="nl-NL" sz="2400" dirty="0"/>
              <a:t>Non-</a:t>
            </a:r>
            <a:r>
              <a:rPr lang="nl-NL" sz="2400" dirty="0" err="1"/>
              <a:t>ethnocentric</a:t>
            </a:r>
            <a:r>
              <a:rPr lang="nl-NL" sz="2400"/>
              <a:t> </a:t>
            </a:r>
            <a:r>
              <a:rPr lang="nl-NL" sz="2400" smtClean="0"/>
              <a:t>textbook</a:t>
            </a:r>
            <a:r>
              <a:rPr lang="nl-NL" sz="2400" dirty="0" smtClean="0"/>
              <a:t> </a:t>
            </a:r>
            <a:r>
              <a:rPr lang="nl-NL" sz="2400" dirty="0" err="1" smtClean="0"/>
              <a:t>by</a:t>
            </a:r>
            <a:r>
              <a:rPr lang="nl-NL" sz="2400" dirty="0" smtClean="0"/>
              <a:t> </a:t>
            </a:r>
            <a:r>
              <a:rPr lang="nl-NL" sz="2400" dirty="0" err="1" smtClean="0"/>
              <a:t>same</a:t>
            </a:r>
            <a:r>
              <a:rPr lang="nl-NL" sz="2400" dirty="0" smtClean="0"/>
              <a:t> </a:t>
            </a:r>
            <a:r>
              <a:rPr lang="nl-NL" sz="2400" dirty="0" err="1" smtClean="0"/>
              <a:t>author</a:t>
            </a:r>
            <a:r>
              <a:rPr lang="nl-NL" sz="2400" dirty="0" smtClean="0"/>
              <a:t>:</a:t>
            </a:r>
            <a:endParaRPr lang="nl-NL" sz="2400" dirty="0"/>
          </a:p>
          <a:p>
            <a:r>
              <a:rPr lang="nl-NL" sz="2400" dirty="0">
                <a:solidFill>
                  <a:srgbClr val="0070C0"/>
                </a:solidFill>
              </a:rPr>
              <a:t>Global Marketing and Advertising: Understanding </a:t>
            </a:r>
            <a:r>
              <a:rPr lang="nl-NL" sz="2400" dirty="0" err="1">
                <a:solidFill>
                  <a:srgbClr val="0070C0"/>
                </a:solidFill>
              </a:rPr>
              <a:t>Cultural</a:t>
            </a:r>
            <a:r>
              <a:rPr lang="nl-NL" sz="2400" dirty="0">
                <a:solidFill>
                  <a:srgbClr val="0070C0"/>
                </a:solidFill>
              </a:rPr>
              <a:t> </a:t>
            </a:r>
            <a:r>
              <a:rPr lang="nl-NL" sz="2400" dirty="0" err="1" smtClean="0">
                <a:solidFill>
                  <a:srgbClr val="0070C0"/>
                </a:solidFill>
              </a:rPr>
              <a:t>Paradoxes</a:t>
            </a:r>
            <a:endParaRPr lang="nl-NL" sz="2400" dirty="0"/>
          </a:p>
          <a:p>
            <a:r>
              <a:rPr lang="nl-NL" sz="2400" dirty="0" smtClean="0"/>
              <a:t>SAGE </a:t>
            </a:r>
            <a:r>
              <a:rPr lang="nl-NL" sz="2400" dirty="0"/>
              <a:t>Publications, USA , 4th </a:t>
            </a:r>
            <a:r>
              <a:rPr lang="nl-NL" sz="2400" dirty="0" err="1"/>
              <a:t>edition</a:t>
            </a:r>
            <a:r>
              <a:rPr lang="nl-NL" sz="2400" dirty="0"/>
              <a:t> </a:t>
            </a:r>
            <a:r>
              <a:rPr lang="nl-NL" sz="2400" dirty="0" smtClean="0"/>
              <a:t>2013</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2476500" y="261938"/>
            <a:ext cx="6602413" cy="571500"/>
          </a:xfrm>
        </p:spPr>
        <p:txBody>
          <a:bodyPr/>
          <a:lstStyle/>
          <a:p>
            <a:pPr algn="ctr" eaLnBrk="1" hangingPunct="1"/>
            <a:r>
              <a:rPr lang="nl-NL" sz="4000" dirty="0" smtClean="0">
                <a:solidFill>
                  <a:srgbClr val="0070C0"/>
                </a:solidFill>
                <a:latin typeface="+mn-lt"/>
              </a:rPr>
              <a:t>Levels of </a:t>
            </a:r>
            <a:r>
              <a:rPr lang="nl-NL" sz="4000" dirty="0" err="1" smtClean="0">
                <a:solidFill>
                  <a:srgbClr val="0070C0"/>
                </a:solidFill>
                <a:latin typeface="+mn-lt"/>
              </a:rPr>
              <a:t>mental</a:t>
            </a:r>
            <a:r>
              <a:rPr lang="nl-NL" sz="4000" dirty="0" smtClean="0">
                <a:solidFill>
                  <a:srgbClr val="0070C0"/>
                </a:solidFill>
                <a:latin typeface="+mn-lt"/>
              </a:rPr>
              <a:t> </a:t>
            </a:r>
            <a:r>
              <a:rPr lang="nl-NL" sz="4000" dirty="0" err="1" smtClean="0">
                <a:solidFill>
                  <a:srgbClr val="0070C0"/>
                </a:solidFill>
                <a:latin typeface="+mn-lt"/>
              </a:rPr>
              <a:t>programming</a:t>
            </a:r>
            <a:endParaRPr lang="nl-NL" sz="4000" dirty="0" smtClean="0">
              <a:solidFill>
                <a:srgbClr val="0070C0"/>
              </a:solidFill>
              <a:latin typeface="+mn-lt"/>
            </a:endParaRPr>
          </a:p>
        </p:txBody>
      </p:sp>
      <p:pic>
        <p:nvPicPr>
          <p:cNvPr id="19458" name="Tijdelijke aanduiding voor inhoud 3" descr="Ui-model.jpg"/>
          <p:cNvPicPr>
            <a:picLocks noGrp="1" noChangeAspect="1"/>
          </p:cNvPicPr>
          <p:nvPr>
            <p:ph idx="1"/>
          </p:nvPr>
        </p:nvPicPr>
        <p:blipFill>
          <a:blip r:embed="rId2" cstate="print"/>
          <a:srcRect/>
          <a:stretch>
            <a:fillRect/>
          </a:stretch>
        </p:blipFill>
        <p:spPr>
          <a:xfrm>
            <a:off x="3024188" y="1069975"/>
            <a:ext cx="5929312" cy="5729288"/>
          </a:xfrm>
        </p:spPr>
      </p:pic>
      <p:sp>
        <p:nvSpPr>
          <p:cNvPr id="19459" name="Tekstvak 4"/>
          <p:cNvSpPr txBox="1">
            <a:spLocks noChangeArrowheads="1"/>
          </p:cNvSpPr>
          <p:nvPr/>
        </p:nvSpPr>
        <p:spPr bwMode="auto">
          <a:xfrm>
            <a:off x="5238750" y="1143000"/>
            <a:ext cx="1500188" cy="523875"/>
          </a:xfrm>
          <a:prstGeom prst="rect">
            <a:avLst/>
          </a:prstGeom>
          <a:noFill/>
          <a:ln w="9525">
            <a:noFill/>
            <a:miter lim="800000"/>
            <a:headEnd/>
            <a:tailEnd/>
          </a:ln>
        </p:spPr>
        <p:txBody>
          <a:bodyPr>
            <a:spAutoFit/>
          </a:bodyPr>
          <a:lstStyle/>
          <a:p>
            <a:r>
              <a:rPr lang="nl-NL" sz="2800">
                <a:solidFill>
                  <a:srgbClr val="00B050"/>
                </a:solidFill>
              </a:rPr>
              <a:t>symbols</a:t>
            </a:r>
          </a:p>
        </p:txBody>
      </p:sp>
      <p:sp>
        <p:nvSpPr>
          <p:cNvPr id="19460" name="Tekstvak 5"/>
          <p:cNvSpPr txBox="1">
            <a:spLocks noChangeArrowheads="1"/>
          </p:cNvSpPr>
          <p:nvPr/>
        </p:nvSpPr>
        <p:spPr bwMode="auto">
          <a:xfrm>
            <a:off x="5310188" y="1714500"/>
            <a:ext cx="1285875" cy="523875"/>
          </a:xfrm>
          <a:prstGeom prst="rect">
            <a:avLst/>
          </a:prstGeom>
          <a:noFill/>
          <a:ln w="9525">
            <a:noFill/>
            <a:miter lim="800000"/>
            <a:headEnd/>
            <a:tailEnd/>
          </a:ln>
        </p:spPr>
        <p:txBody>
          <a:bodyPr>
            <a:spAutoFit/>
          </a:bodyPr>
          <a:lstStyle/>
          <a:p>
            <a:r>
              <a:rPr lang="nl-NL" sz="2800">
                <a:solidFill>
                  <a:srgbClr val="00B050"/>
                </a:solidFill>
              </a:rPr>
              <a:t>heroes</a:t>
            </a:r>
          </a:p>
        </p:txBody>
      </p:sp>
      <p:sp>
        <p:nvSpPr>
          <p:cNvPr id="19461" name="Tekstvak 6"/>
          <p:cNvSpPr txBox="1">
            <a:spLocks noChangeArrowheads="1"/>
          </p:cNvSpPr>
          <p:nvPr/>
        </p:nvSpPr>
        <p:spPr bwMode="auto">
          <a:xfrm>
            <a:off x="5381625" y="2286000"/>
            <a:ext cx="1143000" cy="523875"/>
          </a:xfrm>
          <a:prstGeom prst="rect">
            <a:avLst/>
          </a:prstGeom>
          <a:noFill/>
          <a:ln w="9525">
            <a:noFill/>
            <a:miter lim="800000"/>
            <a:headEnd/>
            <a:tailEnd/>
          </a:ln>
        </p:spPr>
        <p:txBody>
          <a:bodyPr>
            <a:spAutoFit/>
          </a:bodyPr>
          <a:lstStyle/>
          <a:p>
            <a:r>
              <a:rPr lang="nl-NL" sz="2800">
                <a:solidFill>
                  <a:srgbClr val="00B050"/>
                </a:solidFill>
              </a:rPr>
              <a:t>rituals</a:t>
            </a:r>
          </a:p>
        </p:txBody>
      </p:sp>
      <p:sp>
        <p:nvSpPr>
          <p:cNvPr id="19462" name="Tekstvak 7"/>
          <p:cNvSpPr txBox="1">
            <a:spLocks noChangeArrowheads="1"/>
          </p:cNvSpPr>
          <p:nvPr/>
        </p:nvSpPr>
        <p:spPr bwMode="auto">
          <a:xfrm>
            <a:off x="7310438" y="3429000"/>
            <a:ext cx="1643062" cy="954088"/>
          </a:xfrm>
          <a:prstGeom prst="rect">
            <a:avLst/>
          </a:prstGeom>
          <a:noFill/>
          <a:ln w="9525">
            <a:noFill/>
            <a:miter lim="800000"/>
            <a:headEnd/>
            <a:tailEnd/>
          </a:ln>
        </p:spPr>
        <p:txBody>
          <a:bodyPr>
            <a:spAutoFit/>
          </a:bodyPr>
          <a:lstStyle/>
          <a:p>
            <a:r>
              <a:rPr lang="nl-NL" sz="2800">
                <a:solidFill>
                  <a:srgbClr val="00B050"/>
                </a:solidFill>
              </a:rPr>
              <a:t>practicesvisible</a:t>
            </a:r>
          </a:p>
        </p:txBody>
      </p:sp>
      <p:sp>
        <p:nvSpPr>
          <p:cNvPr id="19463" name="Tekstvak 8"/>
          <p:cNvSpPr txBox="1">
            <a:spLocks noChangeArrowheads="1"/>
          </p:cNvSpPr>
          <p:nvPr/>
        </p:nvSpPr>
        <p:spPr bwMode="auto">
          <a:xfrm>
            <a:off x="5167313" y="3429000"/>
            <a:ext cx="1571625" cy="954088"/>
          </a:xfrm>
          <a:prstGeom prst="rect">
            <a:avLst/>
          </a:prstGeom>
          <a:noFill/>
          <a:ln w="9525">
            <a:noFill/>
            <a:miter lim="800000"/>
            <a:headEnd/>
            <a:tailEnd/>
          </a:ln>
        </p:spPr>
        <p:txBody>
          <a:bodyPr>
            <a:spAutoFit/>
          </a:bodyPr>
          <a:lstStyle/>
          <a:p>
            <a:r>
              <a:rPr lang="nl-NL" sz="2800">
                <a:solidFill>
                  <a:srgbClr val="FF0000"/>
                </a:solidFill>
              </a:rPr>
              <a:t> values</a:t>
            </a:r>
          </a:p>
          <a:p>
            <a:r>
              <a:rPr lang="nl-NL" sz="2800">
                <a:solidFill>
                  <a:srgbClr val="FF0000"/>
                </a:solidFill>
              </a:rPr>
              <a:t>invisible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24250" y="1027112"/>
            <a:ext cx="1905000" cy="533400"/>
          </a:xfrm>
        </p:spPr>
        <p:txBody>
          <a:bodyPr rtlCol="0">
            <a:noAutofit/>
          </a:bodyPr>
          <a:lstStyle/>
          <a:p>
            <a:pPr eaLnBrk="1" fontAlgn="auto" hangingPunct="1">
              <a:spcAft>
                <a:spcPts val="0"/>
              </a:spcAft>
              <a:defRPr/>
            </a:pPr>
            <a:r>
              <a:rPr lang="pt-BR" sz="3600" dirty="0">
                <a:solidFill>
                  <a:srgbClr val="FF0000"/>
                </a:solidFill>
                <a:latin typeface="+mn-lt"/>
              </a:rPr>
              <a:t>values</a:t>
            </a:r>
          </a:p>
        </p:txBody>
      </p:sp>
      <p:sp>
        <p:nvSpPr>
          <p:cNvPr id="20482" name="Rectangle 3"/>
          <p:cNvSpPr>
            <a:spLocks noGrp="1" noChangeArrowheads="1"/>
          </p:cNvSpPr>
          <p:nvPr>
            <p:ph type="body" idx="1"/>
          </p:nvPr>
        </p:nvSpPr>
        <p:spPr>
          <a:xfrm>
            <a:off x="1619251" y="2381250"/>
            <a:ext cx="8839200" cy="4210050"/>
          </a:xfrm>
        </p:spPr>
        <p:txBody>
          <a:bodyPr/>
          <a:lstStyle/>
          <a:p>
            <a:pPr eaLnBrk="1" hangingPunct="1">
              <a:spcBef>
                <a:spcPct val="40000"/>
              </a:spcBef>
            </a:pPr>
            <a:r>
              <a:rPr lang="pt-BR" sz="3200" dirty="0" smtClean="0"/>
              <a:t>Core of our mental programming.</a:t>
            </a:r>
          </a:p>
          <a:p>
            <a:pPr eaLnBrk="1" hangingPunct="1">
              <a:spcBef>
                <a:spcPct val="40000"/>
              </a:spcBef>
            </a:pPr>
            <a:r>
              <a:rPr lang="pt-BR" sz="3200" dirty="0" smtClean="0"/>
              <a:t>Mostly unconscious : in our guts, not in our heads</a:t>
            </a:r>
          </a:p>
          <a:p>
            <a:pPr eaLnBrk="1" hangingPunct="1">
              <a:spcBef>
                <a:spcPct val="40000"/>
              </a:spcBef>
            </a:pPr>
            <a:r>
              <a:rPr lang="pt-BR" sz="3200" dirty="0" smtClean="0"/>
              <a:t>Values are strong emotions with a - and a +  such as: </a:t>
            </a:r>
            <a:r>
              <a:rPr lang="pt-BR" sz="3200" dirty="0" smtClean="0">
                <a:solidFill>
                  <a:srgbClr val="FF0000"/>
                </a:solidFill>
              </a:rPr>
              <a:t>evil</a:t>
            </a:r>
            <a:r>
              <a:rPr lang="pt-BR" sz="3200" dirty="0" smtClean="0"/>
              <a:t>-</a:t>
            </a:r>
            <a:r>
              <a:rPr lang="pt-BR" sz="3200" dirty="0" smtClean="0">
                <a:solidFill>
                  <a:srgbClr val="339933"/>
                </a:solidFill>
              </a:rPr>
              <a:t>good</a:t>
            </a:r>
            <a:r>
              <a:rPr lang="pt-BR" sz="3200" dirty="0" smtClean="0"/>
              <a:t>, </a:t>
            </a:r>
            <a:r>
              <a:rPr lang="pt-BR" sz="3200" dirty="0" smtClean="0">
                <a:solidFill>
                  <a:srgbClr val="FF0000"/>
                </a:solidFill>
              </a:rPr>
              <a:t>abnormal</a:t>
            </a:r>
            <a:r>
              <a:rPr lang="pt-BR" sz="3200" dirty="0" smtClean="0"/>
              <a:t>-</a:t>
            </a:r>
            <a:r>
              <a:rPr lang="pt-BR" sz="3200" dirty="0" smtClean="0">
                <a:solidFill>
                  <a:srgbClr val="339933"/>
                </a:solidFill>
              </a:rPr>
              <a:t>normal</a:t>
            </a:r>
            <a:r>
              <a:rPr lang="pt-BR" sz="3200" dirty="0" smtClean="0"/>
              <a:t>, </a:t>
            </a:r>
            <a:r>
              <a:rPr lang="pt-BR" sz="3200" dirty="0" smtClean="0">
                <a:solidFill>
                  <a:srgbClr val="FF0000"/>
                </a:solidFill>
              </a:rPr>
              <a:t>ugly</a:t>
            </a:r>
            <a:r>
              <a:rPr lang="pt-BR" sz="3200" dirty="0" smtClean="0"/>
              <a:t>-</a:t>
            </a:r>
            <a:r>
              <a:rPr lang="pt-BR" sz="3200" dirty="0" smtClean="0">
                <a:solidFill>
                  <a:srgbClr val="339933"/>
                </a:solidFill>
              </a:rPr>
              <a:t>beautiful,</a:t>
            </a:r>
            <a:r>
              <a:rPr lang="pt-BR" sz="3200" dirty="0" smtClean="0"/>
              <a:t> </a:t>
            </a:r>
            <a:r>
              <a:rPr lang="pt-BR" sz="3200" dirty="0" smtClean="0">
                <a:solidFill>
                  <a:srgbClr val="FF0000"/>
                </a:solidFill>
              </a:rPr>
              <a:t>dangerous</a:t>
            </a:r>
            <a:r>
              <a:rPr lang="pt-BR" sz="3200" dirty="0" smtClean="0"/>
              <a:t>-</a:t>
            </a:r>
            <a:r>
              <a:rPr lang="pt-BR" sz="3200" dirty="0" smtClean="0">
                <a:solidFill>
                  <a:srgbClr val="339933"/>
                </a:solidFill>
              </a:rPr>
              <a:t>safe</a:t>
            </a:r>
            <a:r>
              <a:rPr lang="pt-BR" sz="3200" dirty="0" smtClean="0"/>
              <a:t>, </a:t>
            </a:r>
            <a:r>
              <a:rPr lang="pt-BR" sz="3200" dirty="0" smtClean="0">
                <a:solidFill>
                  <a:srgbClr val="FF0000"/>
                </a:solidFill>
              </a:rPr>
              <a:t>immoral</a:t>
            </a:r>
            <a:r>
              <a:rPr lang="pt-BR" sz="3200" dirty="0" smtClean="0"/>
              <a:t>-</a:t>
            </a:r>
            <a:r>
              <a:rPr lang="pt-BR" sz="3200" dirty="0" smtClean="0">
                <a:solidFill>
                  <a:srgbClr val="339933"/>
                </a:solidFill>
              </a:rPr>
              <a:t>moral</a:t>
            </a:r>
            <a:r>
              <a:rPr lang="pt-BR" sz="3200" dirty="0" smtClean="0"/>
              <a:t>, </a:t>
            </a:r>
            <a:r>
              <a:rPr lang="pt-BR" sz="3200" dirty="0" smtClean="0">
                <a:solidFill>
                  <a:srgbClr val="FF0000"/>
                </a:solidFill>
              </a:rPr>
              <a:t>indecent</a:t>
            </a:r>
            <a:r>
              <a:rPr lang="pt-BR" sz="3200" dirty="0" smtClean="0"/>
              <a:t>-</a:t>
            </a:r>
            <a:r>
              <a:rPr lang="pt-BR" sz="3200" dirty="0" smtClean="0">
                <a:solidFill>
                  <a:srgbClr val="339933"/>
                </a:solidFill>
              </a:rPr>
              <a:t>decent</a:t>
            </a:r>
            <a:r>
              <a:rPr lang="pt-BR" sz="3200" dirty="0" smtClean="0"/>
              <a:t>, </a:t>
            </a:r>
            <a:r>
              <a:rPr lang="pt-BR" sz="3200" dirty="0" smtClean="0">
                <a:solidFill>
                  <a:srgbClr val="FF0000"/>
                </a:solidFill>
              </a:rPr>
              <a:t>unnatural</a:t>
            </a:r>
            <a:r>
              <a:rPr lang="pt-BR" sz="3200" dirty="0" smtClean="0"/>
              <a:t>-</a:t>
            </a:r>
            <a:r>
              <a:rPr lang="pt-BR" sz="3200" dirty="0" smtClean="0">
                <a:solidFill>
                  <a:srgbClr val="339933"/>
                </a:solidFill>
              </a:rPr>
              <a:t>natural</a:t>
            </a:r>
            <a:r>
              <a:rPr lang="pt-BR" sz="3200" dirty="0" smtClean="0"/>
              <a:t>, </a:t>
            </a:r>
            <a:r>
              <a:rPr lang="pt-BR" sz="3200" dirty="0" smtClean="0">
                <a:solidFill>
                  <a:srgbClr val="FF0000"/>
                </a:solidFill>
              </a:rPr>
              <a:t>dirty</a:t>
            </a:r>
            <a:r>
              <a:rPr lang="pt-BR" sz="3200" dirty="0" smtClean="0"/>
              <a:t>-</a:t>
            </a:r>
            <a:r>
              <a:rPr lang="pt-BR" sz="3200" dirty="0" smtClean="0">
                <a:solidFill>
                  <a:srgbClr val="339933"/>
                </a:solidFill>
              </a:rPr>
              <a:t>clean</a:t>
            </a:r>
            <a:r>
              <a:rPr lang="pt-BR" sz="3200" dirty="0" smtClean="0"/>
              <a:t>, </a:t>
            </a:r>
            <a:r>
              <a:rPr lang="pt-BR" sz="3200" dirty="0" smtClean="0">
                <a:solidFill>
                  <a:srgbClr val="FF0000"/>
                </a:solidFill>
              </a:rPr>
              <a:t>paradoxical</a:t>
            </a:r>
            <a:r>
              <a:rPr lang="pt-BR" sz="3200" dirty="0" smtClean="0"/>
              <a:t>-</a:t>
            </a:r>
            <a:r>
              <a:rPr lang="pt-BR" sz="3200" dirty="0" smtClean="0">
                <a:solidFill>
                  <a:srgbClr val="339933"/>
                </a:solidFill>
              </a:rPr>
              <a:t>logical</a:t>
            </a:r>
            <a:r>
              <a:rPr lang="pt-BR" sz="3200" dirty="0" smtClean="0"/>
              <a:t>, </a:t>
            </a:r>
            <a:r>
              <a:rPr lang="pt-BR" sz="3200" dirty="0" smtClean="0">
                <a:solidFill>
                  <a:srgbClr val="FF0000"/>
                </a:solidFill>
              </a:rPr>
              <a:t>irrational</a:t>
            </a:r>
            <a:r>
              <a:rPr lang="pt-BR" sz="3200" dirty="0" smtClean="0"/>
              <a:t>-</a:t>
            </a:r>
            <a:r>
              <a:rPr lang="pt-BR" sz="3200" dirty="0" smtClean="0">
                <a:solidFill>
                  <a:srgbClr val="339933"/>
                </a:solidFill>
              </a:rPr>
              <a:t>rational</a:t>
            </a:r>
          </a:p>
          <a:p>
            <a:pPr eaLnBrk="1" hangingPunct="1">
              <a:spcBef>
                <a:spcPct val="40000"/>
              </a:spcBef>
            </a:pPr>
            <a:r>
              <a:rPr lang="pt-BR" sz="3200" dirty="0" smtClean="0"/>
              <a:t>What is rational is a matter of values</a:t>
            </a:r>
            <a:endParaRPr lang="nl-NL" sz="3200" dirty="0" smtClean="0">
              <a:solidFill>
                <a:srgbClr val="FF0000"/>
              </a:solidFill>
            </a:endParaRPr>
          </a:p>
        </p:txBody>
      </p:sp>
      <p:pic>
        <p:nvPicPr>
          <p:cNvPr id="20483" name="Picture 4" descr="D:\Mijn afbeeldingen\OnionDiagramSmall.jpg"/>
          <p:cNvPicPr>
            <a:picLocks noChangeAspect="1" noChangeArrowheads="1"/>
          </p:cNvPicPr>
          <p:nvPr/>
        </p:nvPicPr>
        <p:blipFill>
          <a:blip r:embed="rId2" cstate="print"/>
          <a:srcRect/>
          <a:stretch>
            <a:fillRect/>
          </a:stretch>
        </p:blipFill>
        <p:spPr bwMode="auto">
          <a:xfrm>
            <a:off x="5943600" y="304800"/>
            <a:ext cx="2019300" cy="1978025"/>
          </a:xfrm>
          <a:prstGeom prst="rect">
            <a:avLst/>
          </a:prstGeom>
          <a:noFill/>
          <a:ln w="9525">
            <a:noFill/>
            <a:miter lim="800000"/>
            <a:headEnd/>
            <a:tailEnd/>
          </a:ln>
        </p:spPr>
      </p:pic>
      <p:sp>
        <p:nvSpPr>
          <p:cNvPr id="18436" name="Tijdelijke aanduiding voor dianumm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276DAB-F0D3-4815-8FAA-F763942BE762}" type="slidenum">
              <a:rPr lang="nl-NL">
                <a:solidFill>
                  <a:srgbClr val="898989"/>
                </a:solidFill>
                <a:cs typeface="Arial" charset="0"/>
              </a:rPr>
              <a:pPr fontAlgn="base">
                <a:spcBef>
                  <a:spcPct val="0"/>
                </a:spcBef>
                <a:spcAft>
                  <a:spcPct val="0"/>
                </a:spcAft>
                <a:defRPr/>
              </a:pPr>
              <a:t>5</a:t>
            </a:fld>
            <a:endParaRPr lang="nl-NL">
              <a:solidFill>
                <a:srgbClr val="898989"/>
              </a:solidFill>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82663" y="457200"/>
            <a:ext cx="10025062" cy="1295400"/>
          </a:xfrm>
        </p:spPr>
        <p:txBody>
          <a:bodyPr/>
          <a:lstStyle/>
          <a:p>
            <a:pPr algn="ctr" eaLnBrk="1" hangingPunct="1"/>
            <a:r>
              <a:rPr lang="pt-BR" sz="3600" dirty="0" smtClean="0">
                <a:solidFill>
                  <a:srgbClr val="0070C0"/>
                </a:solidFill>
                <a:latin typeface="+mn-lt"/>
              </a:rPr>
              <a:t>Unconscious values are acquired in our childhood</a:t>
            </a:r>
          </a:p>
        </p:txBody>
      </p:sp>
      <p:sp>
        <p:nvSpPr>
          <p:cNvPr id="11267" name="Rectangle 3"/>
          <p:cNvSpPr>
            <a:spLocks noGrp="1" noChangeArrowheads="1"/>
          </p:cNvSpPr>
          <p:nvPr>
            <p:ph type="body" idx="1"/>
          </p:nvPr>
        </p:nvSpPr>
        <p:spPr>
          <a:xfrm>
            <a:off x="2166938" y="1857375"/>
            <a:ext cx="7786687" cy="4419600"/>
          </a:xfrm>
        </p:spPr>
        <p:txBody>
          <a:bodyPr rtlCol="0">
            <a:normAutofit lnSpcReduction="10000"/>
          </a:bodyPr>
          <a:lstStyle/>
          <a:p>
            <a:pPr eaLnBrk="1" fontAlgn="auto" hangingPunct="1">
              <a:spcAft>
                <a:spcPts val="0"/>
              </a:spcAft>
              <a:buFont typeface="Arial" panose="020B0604020202020204" pitchFamily="34" charset="0"/>
              <a:buChar char="•"/>
              <a:defRPr/>
            </a:pPr>
            <a:r>
              <a:rPr lang="pt-BR" dirty="0">
                <a:solidFill>
                  <a:srgbClr val="009900"/>
                </a:solidFill>
              </a:rPr>
              <a:t>We humans are born incompletely programmed</a:t>
            </a:r>
          </a:p>
          <a:p>
            <a:pPr eaLnBrk="1" fontAlgn="auto" hangingPunct="1">
              <a:spcAft>
                <a:spcPts val="0"/>
              </a:spcAft>
              <a:buFont typeface="Arial" panose="020B0604020202020204" pitchFamily="34" charset="0"/>
              <a:buChar char="•"/>
              <a:defRPr/>
            </a:pPr>
            <a:r>
              <a:rPr lang="pt-BR" dirty="0">
                <a:solidFill>
                  <a:srgbClr val="009900"/>
                </a:solidFill>
              </a:rPr>
              <a:t>During the first 10 years of our lives we have a physiologically determined ability for absorbing complex information: additional programming</a:t>
            </a:r>
          </a:p>
          <a:p>
            <a:pPr eaLnBrk="1" fontAlgn="auto" hangingPunct="1">
              <a:spcAft>
                <a:spcPts val="0"/>
              </a:spcAft>
              <a:buFont typeface="Arial" panose="020B0604020202020204" pitchFamily="34" charset="0"/>
              <a:buChar char="•"/>
              <a:defRPr/>
            </a:pPr>
            <a:r>
              <a:rPr lang="pt-BR" dirty="0"/>
              <a:t>This programming is provided by our social environment and includes all our basic values</a:t>
            </a:r>
          </a:p>
          <a:p>
            <a:pPr eaLnBrk="1" fontAlgn="auto" hangingPunct="1">
              <a:spcAft>
                <a:spcPts val="0"/>
              </a:spcAft>
              <a:buFont typeface="Arial" panose="020B0604020202020204" pitchFamily="34" charset="0"/>
              <a:buChar char="•"/>
              <a:defRPr/>
            </a:pPr>
            <a:r>
              <a:rPr lang="pt-BR" dirty="0"/>
              <a:t>It also includes learning languages accent-free</a:t>
            </a:r>
          </a:p>
          <a:p>
            <a:pPr eaLnBrk="1" fontAlgn="auto" hangingPunct="1">
              <a:spcAft>
                <a:spcPts val="0"/>
              </a:spcAft>
              <a:buFont typeface="Arial" panose="020B0604020202020204" pitchFamily="34" charset="0"/>
              <a:buChar char="•"/>
              <a:defRPr/>
            </a:pPr>
            <a:r>
              <a:rPr lang="pt-BR" dirty="0">
                <a:solidFill>
                  <a:srgbClr val="FF0000"/>
                </a:solidFill>
              </a:rPr>
              <a:t>After age 10, basic values don’t change – not even if we migrate to another country</a:t>
            </a:r>
          </a:p>
          <a:p>
            <a:pPr eaLnBrk="1" fontAlgn="auto" hangingPunct="1">
              <a:spcAft>
                <a:spcPts val="0"/>
              </a:spcAft>
              <a:buFont typeface="Arial" panose="020B0604020202020204" pitchFamily="34" charset="0"/>
              <a:buChar char="•"/>
              <a:defRPr/>
            </a:pPr>
            <a:r>
              <a:rPr lang="pt-BR" dirty="0">
                <a:solidFill>
                  <a:srgbClr val="FF0000"/>
                </a:solidFill>
              </a:rPr>
              <a:t>And if we learn new languages, we keep an accent</a:t>
            </a:r>
            <a:endParaRPr lang="nl-NL"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D:\Mijn afbeeldingen\CalvinHobbes.jpg"/>
          <p:cNvPicPr>
            <a:picLocks noChangeAspect="1" noChangeArrowheads="1"/>
          </p:cNvPicPr>
          <p:nvPr/>
        </p:nvPicPr>
        <p:blipFill>
          <a:blip r:embed="rId2" cstate="print"/>
          <a:srcRect/>
          <a:stretch>
            <a:fillRect/>
          </a:stretch>
        </p:blipFill>
        <p:spPr bwMode="auto">
          <a:xfrm>
            <a:off x="1524000" y="514350"/>
            <a:ext cx="8915400" cy="5943600"/>
          </a:xfrm>
          <a:prstGeom prst="rect">
            <a:avLst/>
          </a:prstGeom>
          <a:noFill/>
          <a:ln w="9525">
            <a:noFill/>
            <a:miter lim="800000"/>
            <a:headEnd/>
            <a:tailEnd/>
          </a:ln>
        </p:spPr>
      </p:pic>
      <p:sp>
        <p:nvSpPr>
          <p:cNvPr id="94211" name="Line 3"/>
          <p:cNvSpPr>
            <a:spLocks noChangeShapeType="1"/>
          </p:cNvSpPr>
          <p:nvPr/>
        </p:nvSpPr>
        <p:spPr bwMode="auto">
          <a:xfrm>
            <a:off x="10439400" y="685800"/>
            <a:ext cx="0" cy="5638800"/>
          </a:xfrm>
          <a:prstGeom prst="line">
            <a:avLst/>
          </a:prstGeom>
          <a:noFill/>
          <a:ln w="28575">
            <a:solidFill>
              <a:schemeClr val="tx1"/>
            </a:solidFill>
            <a:round/>
            <a:headEnd/>
            <a:tailEnd/>
          </a:ln>
          <a:effectLst/>
          <a:extLst/>
        </p:spPr>
        <p:txBody>
          <a:bodyPr/>
          <a:lstStyle/>
          <a:p>
            <a:pPr>
              <a:defRPr/>
            </a:pPr>
            <a:endParaRPr lang="nl-NL" sz="2400">
              <a:solidFill>
                <a:srgbClr val="000000"/>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76375" y="933450"/>
            <a:ext cx="5238750" cy="1504950"/>
          </a:xfrm>
        </p:spPr>
        <p:txBody>
          <a:bodyPr/>
          <a:lstStyle/>
          <a:p>
            <a:pPr eaLnBrk="1" hangingPunct="1"/>
            <a:r>
              <a:rPr lang="pt-BR" sz="3600" dirty="0" smtClean="0">
                <a:solidFill>
                  <a:srgbClr val="2AA808"/>
                </a:solidFill>
                <a:latin typeface="+mn-lt"/>
              </a:rPr>
              <a:t>Practices </a:t>
            </a:r>
            <a:r>
              <a:rPr lang="pt-BR" sz="3600" dirty="0">
                <a:solidFill>
                  <a:srgbClr val="2AA808"/>
                </a:solidFill>
                <a:latin typeface="+mn-lt"/>
              </a:rPr>
              <a:t>are learned and unlearned throughout life, nearly always conscious</a:t>
            </a:r>
          </a:p>
        </p:txBody>
      </p:sp>
      <p:sp>
        <p:nvSpPr>
          <p:cNvPr id="9219" name="Rectangle 3"/>
          <p:cNvSpPr>
            <a:spLocks noGrp="1" noChangeArrowheads="1"/>
          </p:cNvSpPr>
          <p:nvPr>
            <p:ph type="body" idx="1"/>
          </p:nvPr>
        </p:nvSpPr>
        <p:spPr>
          <a:xfrm>
            <a:off x="1724025" y="3009899"/>
            <a:ext cx="8782050" cy="3181351"/>
          </a:xfrm>
        </p:spPr>
        <p:txBody>
          <a:bodyPr/>
          <a:lstStyle/>
          <a:p>
            <a:pPr eaLnBrk="1" hangingPunct="1"/>
            <a:r>
              <a:rPr lang="pt-BR" sz="3200" dirty="0">
                <a:solidFill>
                  <a:srgbClr val="0070C0"/>
                </a:solidFill>
              </a:rPr>
              <a:t>Similar practices </a:t>
            </a:r>
            <a:r>
              <a:rPr lang="pt-BR" sz="3200" dirty="0">
                <a:solidFill>
                  <a:srgbClr val="2AA808"/>
                </a:solidFill>
              </a:rPr>
              <a:t>(symbols, heroes and rituals) </a:t>
            </a:r>
            <a:r>
              <a:rPr lang="pt-BR" sz="3200" dirty="0">
                <a:solidFill>
                  <a:srgbClr val="0070C0"/>
                </a:solidFill>
              </a:rPr>
              <a:t>can be learned by persons with very different values</a:t>
            </a:r>
          </a:p>
          <a:p>
            <a:pPr eaLnBrk="1" hangingPunct="1"/>
            <a:r>
              <a:rPr lang="pt-BR" sz="3200" dirty="0"/>
              <a:t>Practice learning is also provided by our social environment</a:t>
            </a:r>
          </a:p>
          <a:p>
            <a:pPr eaLnBrk="1" hangingPunct="1"/>
            <a:r>
              <a:rPr lang="pt-BR" sz="3200" dirty="0">
                <a:solidFill>
                  <a:srgbClr val="FF0000"/>
                </a:solidFill>
              </a:rPr>
              <a:t>Working together means sharing practices, not necessarily sharing values</a:t>
            </a:r>
            <a:endParaRPr lang="nl-NL" sz="3200" dirty="0">
              <a:solidFill>
                <a:srgbClr val="FF0000"/>
              </a:solidFill>
            </a:endParaRPr>
          </a:p>
        </p:txBody>
      </p:sp>
      <p:pic>
        <p:nvPicPr>
          <p:cNvPr id="9220" name="Picture 4" descr="D:\Mijn afbeeldingen\OnionDiagramSmal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2825" y="400085"/>
            <a:ext cx="2495549" cy="2444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jdelijke aanduiding voor dianumm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A3CEB8-B5EA-4322-87CA-8925C2BC3179}" type="slidenum">
              <a:rPr lang="nl-NL">
                <a:solidFill>
                  <a:srgbClr val="898989"/>
                </a:solidFill>
                <a:latin typeface="Calibri" panose="020F0502020204030204" pitchFamily="34" charset="0"/>
              </a:rPr>
              <a:pPr eaLnBrk="1" hangingPunct="1"/>
              <a:t>8</a:t>
            </a:fld>
            <a:endParaRPr lang="nl-NL">
              <a:solidFill>
                <a:srgbClr val="898989"/>
              </a:solidFill>
              <a:latin typeface="Calibri" panose="020F0502020204030204" pitchFamily="34" charset="0"/>
            </a:endParaRPr>
          </a:p>
        </p:txBody>
      </p:sp>
    </p:spTree>
    <p:extLst>
      <p:ext uri="{BB962C8B-B14F-4D97-AF65-F5344CB8AC3E}">
        <p14:creationId xmlns:p14="http://schemas.microsoft.com/office/powerpoint/2010/main" xmlns="" val="13757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384300" y="0"/>
            <a:ext cx="9753600" cy="838200"/>
          </a:xfrm>
        </p:spPr>
        <p:txBody>
          <a:bodyPr/>
          <a:lstStyle/>
          <a:p>
            <a:pPr algn="ctr" eaLnBrk="1" hangingPunct="1"/>
            <a:r>
              <a:rPr lang="nl-NL" sz="3600" dirty="0" err="1" smtClean="0">
                <a:solidFill>
                  <a:srgbClr val="0070C0"/>
                </a:solidFill>
                <a:latin typeface="+mn-lt"/>
              </a:rPr>
              <a:t>Comparing</a:t>
            </a:r>
            <a:r>
              <a:rPr lang="nl-NL" sz="3600" dirty="0" smtClean="0">
                <a:solidFill>
                  <a:srgbClr val="0070C0"/>
                </a:solidFill>
                <a:latin typeface="+mn-lt"/>
              </a:rPr>
              <a:t> </a:t>
            </a:r>
            <a:r>
              <a:rPr lang="nl-NL" sz="3600" dirty="0" err="1" smtClean="0">
                <a:solidFill>
                  <a:srgbClr val="0070C0"/>
                </a:solidFill>
                <a:latin typeface="+mn-lt"/>
              </a:rPr>
              <a:t>national</a:t>
            </a:r>
            <a:r>
              <a:rPr lang="nl-NL" sz="3600" dirty="0" smtClean="0">
                <a:solidFill>
                  <a:srgbClr val="0070C0"/>
                </a:solidFill>
                <a:latin typeface="+mn-lt"/>
              </a:rPr>
              <a:t> cultures:</a:t>
            </a:r>
            <a:br>
              <a:rPr lang="nl-NL" sz="3600" dirty="0" smtClean="0">
                <a:solidFill>
                  <a:srgbClr val="0070C0"/>
                </a:solidFill>
                <a:latin typeface="+mn-lt"/>
              </a:rPr>
            </a:br>
            <a:r>
              <a:rPr lang="nl-NL" sz="3600" dirty="0" err="1" smtClean="0">
                <a:solidFill>
                  <a:srgbClr val="0070C0"/>
                </a:solidFill>
                <a:latin typeface="+mn-lt"/>
              </a:rPr>
              <a:t>Völkertafel</a:t>
            </a:r>
            <a:r>
              <a:rPr lang="nl-NL" sz="3600" dirty="0" smtClean="0">
                <a:solidFill>
                  <a:srgbClr val="0070C0"/>
                </a:solidFill>
                <a:latin typeface="+mn-lt"/>
              </a:rPr>
              <a:t>, </a:t>
            </a:r>
            <a:r>
              <a:rPr lang="nl-NL" sz="3600" dirty="0" err="1" smtClean="0">
                <a:solidFill>
                  <a:srgbClr val="0070C0"/>
                </a:solidFill>
                <a:latin typeface="+mn-lt"/>
              </a:rPr>
              <a:t>Steiermark</a:t>
            </a:r>
            <a:r>
              <a:rPr lang="nl-NL" sz="3600" dirty="0" smtClean="0">
                <a:solidFill>
                  <a:srgbClr val="0070C0"/>
                </a:solidFill>
                <a:latin typeface="+mn-lt"/>
              </a:rPr>
              <a:t> 1725: Stereotypes</a:t>
            </a:r>
          </a:p>
        </p:txBody>
      </p:sp>
      <p:pic>
        <p:nvPicPr>
          <p:cNvPr id="24578" name="Picture 3" descr="D:\Mijn afbeeldingen\Voelkertafel.jpg"/>
          <p:cNvPicPr>
            <a:picLocks noChangeAspect="1" noChangeArrowheads="1"/>
          </p:cNvPicPr>
          <p:nvPr/>
        </p:nvPicPr>
        <p:blipFill>
          <a:blip r:embed="rId3" cstate="print"/>
          <a:srcRect/>
          <a:stretch>
            <a:fillRect/>
          </a:stretch>
        </p:blipFill>
        <p:spPr bwMode="auto">
          <a:xfrm>
            <a:off x="152400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1595</Words>
  <Application>Microsoft Office PowerPoint</Application>
  <PresentationFormat>Niestandardowy</PresentationFormat>
  <Paragraphs>318</Paragraphs>
  <Slides>30</Slides>
  <Notes>11</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30</vt:i4>
      </vt:variant>
    </vt:vector>
  </HeadingPairs>
  <TitlesOfParts>
    <vt:vector size="33" baseType="lpstr">
      <vt:lpstr>Kantoorthema</vt:lpstr>
      <vt:lpstr>Chart</vt:lpstr>
      <vt:lpstr>Wykres programu Microsoft Office Excel</vt:lpstr>
      <vt:lpstr>National Differences in Communication Styles</vt:lpstr>
      <vt:lpstr>Communication in the ICT era</vt:lpstr>
      <vt:lpstr>Three meanings of “culture”</vt:lpstr>
      <vt:lpstr>Levels of mental programming</vt:lpstr>
      <vt:lpstr>values</vt:lpstr>
      <vt:lpstr>Unconscious values are acquired in our childhood</vt:lpstr>
      <vt:lpstr>Slajd 7</vt:lpstr>
      <vt:lpstr>Practices are learned and unlearned throughout life, nearly always conscious</vt:lpstr>
      <vt:lpstr>Comparing national cultures: Völkertafel, Steiermark 1725: Stereotypes</vt:lpstr>
      <vt:lpstr>The dimension concept in studying the social world</vt:lpstr>
      <vt:lpstr>Dimensions of national (societal) cultures, rooted in basic values (Hofstede, Hofstede &amp; Minkov, 2010)</vt:lpstr>
      <vt:lpstr>Intra-cultural and inter-cultural communication</vt:lpstr>
      <vt:lpstr>Dimensions relevant for communication styles</vt:lpstr>
      <vt:lpstr>Individualism-Collectivism and communication styles</vt:lpstr>
      <vt:lpstr>Ind-Col score ranking for selected countries</vt:lpstr>
      <vt:lpstr>Slajd 16</vt:lpstr>
      <vt:lpstr>Direct and personal: USA</vt:lpstr>
      <vt:lpstr>Long/Short-term Orientation and communication styles</vt:lpstr>
      <vt:lpstr>Long/Short Term ranking for selected countries</vt:lpstr>
      <vt:lpstr>Slajd 20</vt:lpstr>
      <vt:lpstr>Collectivism/Individualism &amp; Short/Long Term Orientation Consequences for communication &amp; media</vt:lpstr>
      <vt:lpstr>Slajd 22</vt:lpstr>
      <vt:lpstr>Power Distance: Rightful place vs equality</vt:lpstr>
      <vt:lpstr>Uncertainty Avoidance -  Coping with ambiguity</vt:lpstr>
      <vt:lpstr>UAI+: slower adoption of Internet</vt:lpstr>
      <vt:lpstr>Intercultural Communication</vt:lpstr>
      <vt:lpstr> Examples of practices for intercultural communication</vt:lpstr>
      <vt:lpstr>Success of intercultural communication depends on the personalities involved</vt:lpstr>
      <vt:lpstr>Slajd 29</vt:lpstr>
      <vt:lpstr>Slajd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Differences in Communication Styles</dc:title>
  <dc:creator>Geert Hofstede</dc:creator>
  <cp:lastModifiedBy>władek</cp:lastModifiedBy>
  <cp:revision>158</cp:revision>
  <cp:lastPrinted>2013-08-26T14:34:43Z</cp:lastPrinted>
  <dcterms:created xsi:type="dcterms:W3CDTF">2013-08-12T09:43:18Z</dcterms:created>
  <dcterms:modified xsi:type="dcterms:W3CDTF">2013-10-14T05:24:48Z</dcterms:modified>
</cp:coreProperties>
</file>