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4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6" r:id="rId8"/>
    <p:sldId id="264" r:id="rId9"/>
    <p:sldId id="267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  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&lt;18 lat</c:v>
                </c:pt>
                <c:pt idx="1">
                  <c:v>19-24 lat</c:v>
                </c:pt>
                <c:pt idx="2">
                  <c:v>25-34 lat</c:v>
                </c:pt>
                <c:pt idx="3">
                  <c:v>35-50 lat</c:v>
                </c:pt>
                <c:pt idx="4">
                  <c:v>&gt;51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D6-4FF5-9D9E-11D08B1FC3AC}"/>
            </c:ext>
          </c:extLst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>
        <c:manualLayout>
          <c:layoutTarget val="inner"/>
          <c:xMode val="edge"/>
          <c:yMode val="edge"/>
          <c:x val="3.8978142251011712E-2"/>
          <c:y val="6.8845887621583881E-3"/>
          <c:w val="0.92582375959818708"/>
          <c:h val="0.49580214104428338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63%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C5-4B30-96BC-98053339432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C5-4B30-96BC-98053339432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C5-4B30-96BC-98053339432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C5-4B30-96BC-98053339432E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C5-4B30-96BC-98053339432E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C5-4B30-96BC-98053339432E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C5-4B30-96BC-98053339432E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C5-4B30-96BC-98053339432E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C5-4B30-96BC-98053339432E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C5-4B30-96BC-98053339432E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Brak czasu na przygotowanie posiłku</c:v>
                </c:pt>
                <c:pt idx="1">
                  <c:v>Brak zdolności kulinarnych</c:v>
                </c:pt>
                <c:pt idx="2">
                  <c:v>Brak pomysłu na obiad</c:v>
                </c:pt>
                <c:pt idx="3">
                  <c:v>Nie lubię gotować</c:v>
                </c:pt>
                <c:pt idx="4">
                  <c:v>Łatwość przygotowania potraw</c:v>
                </c:pt>
                <c:pt idx="5">
                  <c:v>Posiłki porcjowane</c:v>
                </c:pt>
                <c:pt idx="6">
                  <c:v>Długi termin przydatności do spożycia</c:v>
                </c:pt>
                <c:pt idx="7">
                  <c:v>Wartość odżywcza</c:v>
                </c:pt>
                <c:pt idx="8">
                  <c:v>Absorbująca praca</c:v>
                </c:pt>
                <c:pt idx="9">
                  <c:v>Inne</c:v>
                </c:pt>
              </c:strCache>
            </c:strRef>
          </c:cat>
          <c:val>
            <c:numRef>
              <c:f>Arkusz1!$B$2:$B$11</c:f>
              <c:numCache>
                <c:formatCode>General</c:formatCode>
                <c:ptCount val="10"/>
                <c:pt idx="0">
                  <c:v>63</c:v>
                </c:pt>
                <c:pt idx="1">
                  <c:v>26</c:v>
                </c:pt>
                <c:pt idx="2">
                  <c:v>32</c:v>
                </c:pt>
                <c:pt idx="3">
                  <c:v>9</c:v>
                </c:pt>
                <c:pt idx="4">
                  <c:v>71</c:v>
                </c:pt>
                <c:pt idx="5">
                  <c:v>34</c:v>
                </c:pt>
                <c:pt idx="6">
                  <c:v>28</c:v>
                </c:pt>
                <c:pt idx="7">
                  <c:v>19</c:v>
                </c:pt>
                <c:pt idx="8">
                  <c:v>16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C-44C7-9AFF-3E55827E742B}"/>
            </c:ext>
          </c:extLst>
        </c:ser>
        <c:dLbls>
          <c:showVal val="1"/>
        </c:dLbls>
        <c:overlap val="-25"/>
        <c:axId val="71121152"/>
        <c:axId val="71122944"/>
      </c:barChart>
      <c:catAx>
        <c:axId val="71121152"/>
        <c:scaling>
          <c:orientation val="minMax"/>
        </c:scaling>
        <c:axPos val="b"/>
        <c:numFmt formatCode="General" sourceLinked="0"/>
        <c:majorTickMark val="none"/>
        <c:tickLblPos val="nextTo"/>
        <c:crossAx val="71122944"/>
        <c:crosses val="autoZero"/>
        <c:auto val="1"/>
        <c:lblAlgn val="ctr"/>
        <c:lblOffset val="100"/>
      </c:catAx>
      <c:valAx>
        <c:axId val="71122944"/>
        <c:scaling>
          <c:orientation val="minMax"/>
        </c:scaling>
        <c:delete val="1"/>
        <c:axPos val="l"/>
        <c:numFmt formatCode="General" sourceLinked="1"/>
        <c:tickLblPos val="none"/>
        <c:crossAx val="71121152"/>
        <c:crosses val="autoZero"/>
        <c:crossBetween val="between"/>
      </c:valAx>
    </c:plotArea>
    <c:plotVisOnly val="1"/>
    <c:dispBlanksAs val="zero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 </c:v>
                </c:pt>
              </c:strCache>
            </c:strRef>
          </c:tx>
          <c:explosion val="29"/>
          <c:dLbls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Nie spożywam</c:v>
                </c:pt>
                <c:pt idx="1">
                  <c:v>1x na kwartał</c:v>
                </c:pt>
                <c:pt idx="2">
                  <c:v>1-2x w miesiącu</c:v>
                </c:pt>
                <c:pt idx="3">
                  <c:v>1x w tygodniu</c:v>
                </c:pt>
                <c:pt idx="4">
                  <c:v>2x w tygodniu</c:v>
                </c:pt>
                <c:pt idx="5">
                  <c:v>3x w tygodniu i więcej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25</c:v>
                </c:pt>
                <c:pt idx="1">
                  <c:v>15</c:v>
                </c:pt>
                <c:pt idx="2">
                  <c:v>48</c:v>
                </c:pt>
                <c:pt idx="3">
                  <c:v>3</c:v>
                </c:pt>
                <c:pt idx="4">
                  <c:v>2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23-4E32-882B-C5BFAD901096}"/>
            </c:ext>
          </c:extLst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 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64 %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3D-4C0C-AE79-177513711A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21%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3D-4C0C-AE79-177513711A1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 40%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3D-4C0C-AE79-177513711A1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 14%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3D-4C0C-AE79-177513711A1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 7%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3D-4C0C-AE79-177513711A10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 11%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3D-4C0C-AE79-177513711A10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 26%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3D-4C0C-AE79-177513711A10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 18%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3D-4C0C-AE79-177513711A10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 13%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3D-4C0C-AE79-177513711A10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 17%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3D-4C0C-AE79-177513711A10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 59%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D3D-4C0C-AE79-177513711A10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 22%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D3D-4C0C-AE79-177513711A10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 10%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D3D-4C0C-AE79-177513711A10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 16%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D3D-4C0C-AE79-177513711A10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 60%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D3D-4C0C-AE79-177513711A10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 2%    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D3D-4C0C-AE79-177513711A10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Arkusz1!$A$2:$A$17</c:f>
              <c:strCache>
                <c:ptCount val="16"/>
                <c:pt idx="0">
                  <c:v>Hortex</c:v>
                </c:pt>
                <c:pt idx="1">
                  <c:v>Frosta</c:v>
                </c:pt>
                <c:pt idx="2">
                  <c:v>Poltino</c:v>
                </c:pt>
                <c:pt idx="3">
                  <c:v>Bounduelle</c:v>
                </c:pt>
                <c:pt idx="4">
                  <c:v>Alfredo</c:v>
                </c:pt>
                <c:pt idx="5">
                  <c:v>Maximo</c:v>
                </c:pt>
                <c:pt idx="6">
                  <c:v>MaxTop</c:v>
                </c:pt>
                <c:pt idx="7">
                  <c:v>Iglotex</c:v>
                </c:pt>
                <c:pt idx="8">
                  <c:v>Deluxe</c:v>
                </c:pt>
                <c:pt idx="9">
                  <c:v>Jawo</c:v>
                </c:pt>
                <c:pt idx="10">
                  <c:v>Mateo</c:v>
                </c:pt>
                <c:pt idx="11">
                  <c:v>Dr.Oetker</c:v>
                </c:pt>
                <c:pt idx="12">
                  <c:v>Elbro</c:v>
                </c:pt>
                <c:pt idx="13">
                  <c:v>Anita</c:v>
                </c:pt>
                <c:pt idx="14">
                  <c:v>Marki wlasne sieci handlowych</c:v>
                </c:pt>
                <c:pt idx="15">
                  <c:v>Inne</c:v>
                </c:pt>
              </c:strCache>
            </c:strRef>
          </c:cat>
          <c:val>
            <c:numRef>
              <c:f>Arkusz1!$B$2:$B$17</c:f>
              <c:numCache>
                <c:formatCode>_-* #,##0\ _z_ł_-;\-* #,##0\ _z_ł_-;_-* "-"??\ _z_ł_-;_-@_-</c:formatCode>
                <c:ptCount val="16"/>
                <c:pt idx="0">
                  <c:v>64</c:v>
                </c:pt>
                <c:pt idx="1">
                  <c:v>21</c:v>
                </c:pt>
                <c:pt idx="2">
                  <c:v>40</c:v>
                </c:pt>
                <c:pt idx="3">
                  <c:v>14</c:v>
                </c:pt>
                <c:pt idx="4">
                  <c:v>7</c:v>
                </c:pt>
                <c:pt idx="5">
                  <c:v>11</c:v>
                </c:pt>
                <c:pt idx="6">
                  <c:v>26</c:v>
                </c:pt>
                <c:pt idx="7">
                  <c:v>18</c:v>
                </c:pt>
                <c:pt idx="8">
                  <c:v>13</c:v>
                </c:pt>
                <c:pt idx="9">
                  <c:v>17</c:v>
                </c:pt>
                <c:pt idx="10">
                  <c:v>59</c:v>
                </c:pt>
                <c:pt idx="11">
                  <c:v>22</c:v>
                </c:pt>
                <c:pt idx="12">
                  <c:v>10</c:v>
                </c:pt>
                <c:pt idx="13">
                  <c:v>16</c:v>
                </c:pt>
                <c:pt idx="14">
                  <c:v>60</c:v>
                </c:pt>
                <c:pt idx="1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7D3D-4C0C-AE79-177513711A10}"/>
            </c:ext>
          </c:extLst>
        </c:ser>
        <c:dLbls>
          <c:showVal val="1"/>
        </c:dLbls>
        <c:overlap val="-25"/>
        <c:axId val="105896576"/>
        <c:axId val="106049920"/>
      </c:barChart>
      <c:catAx>
        <c:axId val="105896576"/>
        <c:scaling>
          <c:orientation val="minMax"/>
        </c:scaling>
        <c:axPos val="b"/>
        <c:numFmt formatCode="General" sourceLinked="0"/>
        <c:majorTickMark val="none"/>
        <c:tickLblPos val="nextTo"/>
        <c:crossAx val="106049920"/>
        <c:crosses val="autoZero"/>
        <c:auto val="1"/>
        <c:lblAlgn val="ctr"/>
        <c:lblOffset val="100"/>
      </c:catAx>
      <c:valAx>
        <c:axId val="106049920"/>
        <c:scaling>
          <c:orientation val="minMax"/>
        </c:scaling>
        <c:delete val="1"/>
        <c:axPos val="l"/>
        <c:numFmt formatCode="_-* #,##0\ _z_ł_-;\-* #,##0\ _z_ł_-;_-* &quot;-&quot;??\ _z_ł_-;_-@_-" sourceLinked="1"/>
        <c:majorTickMark val="none"/>
        <c:tickLblPos val="none"/>
        <c:crossAx val="105896576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A2994-9638-4991-B43C-06404AD67EE4}" type="datetimeFigureOut">
              <a:rPr lang="pl-PL" smtClean="0"/>
              <a:pPr/>
              <a:t>2018-02-20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C89F0D-59C1-458C-9B99-7E4B20B7AA8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36865" name="Obraz 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9583" y="764704"/>
            <a:ext cx="1143637" cy="1008112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051720" y="620688"/>
            <a:ext cx="63367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22725" algn="l"/>
              </a:tabLst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PAŃSTWOWA WYŻSZA SZKOŁA ZAWODOWA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22725" algn="l"/>
              </a:tabLst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IM. STANISŁAWA PIGONIA W KROŚNIE 	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259632" y="2060848"/>
            <a:ext cx="633670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KIERUNEK: 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TOWAROZNAWSTWO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SPECJALNOŚĆ: 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KSZTAŁTOWANIE I OCENA JAKOŚCI PRODUKTU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187624" y="357301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/>
              <a:t>Konsumenci wobec żywności wygodnej</a:t>
            </a:r>
            <a:endParaRPr lang="pl-PL" sz="3200" dirty="0"/>
          </a:p>
        </p:txBody>
      </p:sp>
      <p:sp>
        <p:nvSpPr>
          <p:cNvPr id="12" name="Prostokąt 11"/>
          <p:cNvSpPr/>
          <p:nvPr/>
        </p:nvSpPr>
        <p:spPr>
          <a:xfrm>
            <a:off x="755576" y="4797152"/>
            <a:ext cx="2400016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b="1" dirty="0"/>
              <a:t>Angelika </a:t>
            </a:r>
            <a:r>
              <a:rPr lang="pl-PL" sz="2800" b="1" dirty="0" smtClean="0"/>
              <a:t>Król</a:t>
            </a:r>
          </a:p>
          <a:p>
            <a:r>
              <a:rPr lang="pl-PL" sz="2400" dirty="0"/>
              <a:t>n</a:t>
            </a:r>
            <a:r>
              <a:rPr lang="pl-PL" sz="2400" dirty="0" smtClean="0"/>
              <a:t>r </a:t>
            </a:r>
            <a:r>
              <a:rPr lang="pl-PL" sz="2400" dirty="0"/>
              <a:t>a</a:t>
            </a:r>
            <a:r>
              <a:rPr lang="pl-PL" sz="2400" dirty="0" smtClean="0"/>
              <a:t>lbumu: 21071</a:t>
            </a:r>
            <a:endParaRPr lang="pl-PL" sz="2400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211960" y="4941168"/>
            <a:ext cx="43559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Praca dyplomowa napisana pod kierunkiem: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 inż. Małgorzata Źródło-Loda 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Cel i zakres pracy: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pPr algn="ctr"/>
            <a:r>
              <a:rPr lang="pl-PL" dirty="0" smtClean="0"/>
              <a:t>  Celem pracy była analiza zachowań nabywczych konsumentów wobec mrożonej żywności wygodnej – owoców, warzyw i wybranych dań garmażeryjnych. </a:t>
            </a:r>
          </a:p>
          <a:p>
            <a:pPr algn="ctr"/>
            <a:r>
              <a:rPr lang="pl-PL" dirty="0" smtClean="0"/>
              <a:t>Zakres pracy obejmuje przegląd piśmiennictwa oraz część badawcza </a:t>
            </a:r>
          </a:p>
          <a:p>
            <a:pPr algn="ctr"/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Materiał:</a:t>
            </a:r>
            <a:endParaRPr lang="pl-PL" dirty="0"/>
          </a:p>
        </p:txBody>
      </p:sp>
      <p:pic>
        <p:nvPicPr>
          <p:cNvPr id="4100" name="Picture 4" descr="Znalezione obrazy dla zapytania ludzie i pols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12776"/>
            <a:ext cx="4286250" cy="4476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Metody:</a:t>
            </a:r>
            <a:endParaRPr lang="pl-PL" dirty="0"/>
          </a:p>
        </p:txBody>
      </p:sp>
      <p:pic>
        <p:nvPicPr>
          <p:cNvPr id="56322" name="Picture 2" descr="Znalezione obrazy dla zapytania ankie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6267450" cy="3667126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395536" y="134076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Badanie ankietowe zostało przeprowadzone </a:t>
            </a:r>
            <a:br>
              <a:rPr lang="pl-PL" sz="2400" dirty="0" smtClean="0"/>
            </a:br>
            <a:r>
              <a:rPr lang="pl-PL" sz="2400" dirty="0" smtClean="0"/>
              <a:t>w dniach 02-31.01.2018r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67544" y="4437112"/>
            <a:ext cx="81369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Struktura wiekowa respondentów, którzy nie spotkali się z terminem „żywność wygodna”</a:t>
            </a:r>
            <a:endParaRPr kumimoji="0" lang="pl-PL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Wykres 7"/>
          <p:cNvGraphicFramePr/>
          <p:nvPr/>
        </p:nvGraphicFramePr>
        <p:xfrm>
          <a:off x="899592" y="548680"/>
          <a:ext cx="74168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8183880" cy="691520"/>
          </a:xfrm>
        </p:spPr>
        <p:txBody>
          <a:bodyPr>
            <a:noAutofit/>
          </a:bodyPr>
          <a:lstStyle/>
          <a:p>
            <a:pPr algn="ctr"/>
            <a:r>
              <a:rPr lang="pl-PL" sz="2800" dirty="0" smtClean="0">
                <a:solidFill>
                  <a:schemeClr val="tx1"/>
                </a:solidFill>
                <a:effectLst/>
              </a:rPr>
              <a:t>Główne powody korzystania z żywności wygodnej . </a:t>
            </a:r>
            <a:endParaRPr lang="pl-PL" sz="28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0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Częstotliwość spożywania mrożonych truskawek.</a:t>
            </a:r>
            <a:endParaRPr lang="pl-PL" sz="30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>
                <a:solidFill>
                  <a:schemeClr val="tx1"/>
                </a:solidFill>
                <a:effectLst/>
              </a:rPr>
              <a:t>Marki najczęściej kupowane przez respondentów. </a:t>
            </a:r>
            <a:endParaRPr lang="pl-PL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395536" y="404664"/>
            <a:ext cx="8183563" cy="61887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Podsumowanie: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67544" y="1052736"/>
            <a:ext cx="7993063" cy="5544616"/>
          </a:xfrm>
        </p:spPr>
        <p:txBody>
          <a:bodyPr>
            <a:normAutofit fontScale="32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pl-PL" sz="6200" dirty="0" smtClean="0"/>
              <a:t>Najczęściej spożywanymi mrożonymi owocami są truskawki, maliny oraz jagody, a  najrzadziej mieszanki kompotowe oraz owoce tropikalne.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l-PL" sz="6200" dirty="0" smtClean="0"/>
              <a:t>Spośród mrożonych warzyw najczęściej wybieranymi przez konsumentów są zupy, kalafior a także mieszanki warzywne, najrzadziej zaś brukselka.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l-PL" sz="6200" dirty="0" smtClean="0"/>
              <a:t>Konsumenci chętnie spożywają mrożone dania garmażeryjne typu kluski śląskie, pierogi, zapiekanki i pizza.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6200" dirty="0" smtClean="0"/>
              <a:t>Konsumenci najczęściej zaopatrują się w żywność wygodną w dyskontach oraz hipermarketach, a blisko 1/3 sama przygotowuje mrożonki w domu. </a:t>
            </a:r>
            <a:endParaRPr lang="pl-PL" sz="62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pl-PL" sz="6200" dirty="0" smtClean="0"/>
              <a:t>Głównymi powodami korzystania z żywności wygodnej przez konsumentów są łatwość przygotowania potraw oraz brak czasu na przygotowanie posiłku. </a:t>
            </a:r>
            <a:endParaRPr lang="pl-PL" sz="62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pl-PL" sz="6200" dirty="0" smtClean="0"/>
              <a:t>Najważniejszą zaletą żywności wygodnej zdaniem konsumentów jest dostępność przez cały rok sezonowych warzyw i owoców, długi termin przydatności do spożycia a także skrócenie czasu przygotowania posiłku. </a:t>
            </a:r>
            <a:r>
              <a:rPr lang="pl-PL" sz="6200" dirty="0" smtClean="0"/>
              <a:t> </a:t>
            </a:r>
            <a:endParaRPr lang="pl-PL" sz="6200" dirty="0" smtClean="0"/>
          </a:p>
          <a:p>
            <a:pPr marL="514350" lvl="0" indent="-514350">
              <a:buFont typeface="+mj-lt"/>
              <a:buAutoNum type="arabicPeriod"/>
            </a:pPr>
            <a:endParaRPr lang="pl-PL" sz="22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340</TotalTime>
  <Words>311</Words>
  <Application>Microsoft Office PowerPoint</Application>
  <PresentationFormat>Pokaz na ekranie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Aspekt</vt:lpstr>
      <vt:lpstr>Slajd 1</vt:lpstr>
      <vt:lpstr>Cel i zakres pracy:</vt:lpstr>
      <vt:lpstr>Materiał:</vt:lpstr>
      <vt:lpstr>Metody:</vt:lpstr>
      <vt:lpstr>Slajd 5</vt:lpstr>
      <vt:lpstr>Główne powody korzystania z żywności wygodnej . </vt:lpstr>
      <vt:lpstr>Częstotliwość spożywania mrożonych truskawek.</vt:lpstr>
      <vt:lpstr>Marki najczęściej kupowane przez respondentów. </vt:lpstr>
      <vt:lpstr>Podsumowanie: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Łukasz</dc:creator>
  <cp:lastModifiedBy>Łukasz</cp:lastModifiedBy>
  <cp:revision>16</cp:revision>
  <dcterms:created xsi:type="dcterms:W3CDTF">2018-02-16T14:41:42Z</dcterms:created>
  <dcterms:modified xsi:type="dcterms:W3CDTF">2018-02-20T15:24:22Z</dcterms:modified>
</cp:coreProperties>
</file>