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63" r:id="rId9"/>
    <p:sldId id="260" r:id="rId10"/>
  </p:sldIdLst>
  <p:sldSz cx="9144000" cy="6858000" type="screen4x3"/>
  <p:notesSz cx="6888163" cy="1002188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995476353413021E-2"/>
          <c:y val="4.4768224536449075E-2"/>
          <c:w val="0.88446848374662579"/>
          <c:h val="0.8048567680158819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codziennie</c:v>
                </c:pt>
                <c:pt idx="1">
                  <c:v>2-3 razy w tygodniu</c:v>
                </c:pt>
                <c:pt idx="2">
                  <c:v>raz w tygodniu</c:v>
                </c:pt>
                <c:pt idx="3">
                  <c:v>2-3 razy w miesiącu</c:v>
                </c:pt>
                <c:pt idx="4">
                  <c:v>raz w miesiącu</c:v>
                </c:pt>
              </c:strCache>
            </c:strRef>
          </c:cat>
          <c:val>
            <c:numRef>
              <c:f>Arkusz1!$C$2:$C$6</c:f>
              <c:numCache>
                <c:formatCode>0%</c:formatCode>
                <c:ptCount val="5"/>
                <c:pt idx="0">
                  <c:v>0</c:v>
                </c:pt>
                <c:pt idx="1">
                  <c:v>0.25882352941176473</c:v>
                </c:pt>
                <c:pt idx="2">
                  <c:v>0.17647058823529413</c:v>
                </c:pt>
                <c:pt idx="3">
                  <c:v>0.52941176470588236</c:v>
                </c:pt>
                <c:pt idx="4">
                  <c:v>3.5294117647058823E-2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B5-4AC1-83AF-EA79E8AFF8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595840"/>
        <c:axId val="107296960"/>
      </c:barChart>
      <c:catAx>
        <c:axId val="42595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7296960"/>
        <c:crosses val="autoZero"/>
        <c:auto val="1"/>
        <c:lblAlgn val="ctr"/>
        <c:lblOffset val="100"/>
        <c:noMultiLvlLbl val="0"/>
      </c:catAx>
      <c:valAx>
        <c:axId val="107296960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425958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893044619422576E-2"/>
          <c:y val="1.6144231971003623E-2"/>
          <c:w val="0.91810695538057741"/>
          <c:h val="0.807488647252426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Arkusz1!$A$2:$A$9</c:f>
              <c:strCache>
                <c:ptCount val="8"/>
                <c:pt idx="0">
                  <c:v>przyzwyczajenie</c:v>
                </c:pt>
                <c:pt idx="1">
                  <c:v>przystępna cena</c:v>
                </c:pt>
                <c:pt idx="2">
                  <c:v>są dobrym źródłem błonnika pokarmowego</c:v>
                </c:pt>
                <c:pt idx="3">
                  <c:v>szybkie i łatwe w przygotowaniu</c:v>
                </c:pt>
                <c:pt idx="4">
                  <c:v>dostarcza wiele witamin i składników mineralnych</c:v>
                </c:pt>
                <c:pt idx="5">
                  <c:v>urozmaicenie jadłospisu</c:v>
                </c:pt>
                <c:pt idx="6">
                  <c:v>ze względu na wartości odżywcze</c:v>
                </c:pt>
                <c:pt idx="7">
                  <c:v>lubię kasze</c:v>
                </c:pt>
              </c:strCache>
            </c:strRef>
          </c:cat>
          <c:val>
            <c:numRef>
              <c:f>Arkusz1!$B$2:$B$9</c:f>
              <c:numCache>
                <c:formatCode>0%</c:formatCode>
                <c:ptCount val="8"/>
                <c:pt idx="0">
                  <c:v>0.09</c:v>
                </c:pt>
                <c:pt idx="1">
                  <c:v>0.16</c:v>
                </c:pt>
                <c:pt idx="2">
                  <c:v>0.21</c:v>
                </c:pt>
                <c:pt idx="3">
                  <c:v>0.21</c:v>
                </c:pt>
                <c:pt idx="4">
                  <c:v>0.36</c:v>
                </c:pt>
                <c:pt idx="5">
                  <c:v>0.42</c:v>
                </c:pt>
                <c:pt idx="6">
                  <c:v>0.67</c:v>
                </c:pt>
                <c:pt idx="7">
                  <c:v>0.75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88-4706-AC86-B8CF48EF4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597888"/>
        <c:axId val="66815680"/>
      </c:barChart>
      <c:catAx>
        <c:axId val="42597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6815680"/>
        <c:crosses val="autoZero"/>
        <c:auto val="1"/>
        <c:lblAlgn val="ctr"/>
        <c:lblOffset val="100"/>
        <c:noMultiLvlLbl val="0"/>
      </c:catAx>
      <c:valAx>
        <c:axId val="6681568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25978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Arkusz1!$D$1</c:f>
              <c:strCache>
                <c:ptCount val="1"/>
                <c:pt idx="0">
                  <c:v>kobieta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zdecydowanie tak</c:v>
                </c:pt>
                <c:pt idx="1">
                  <c:v>raczej tak</c:v>
                </c:pt>
                <c:pt idx="2">
                  <c:v>jest mi to obojętne</c:v>
                </c:pt>
                <c:pt idx="3">
                  <c:v>raczej nie </c:v>
                </c:pt>
                <c:pt idx="4">
                  <c:v>zdecydowanie nie </c:v>
                </c:pt>
              </c:strCache>
            </c:strRef>
          </c:cat>
          <c:val>
            <c:numRef>
              <c:f>Arkusz1!$D$2:$D$6</c:f>
              <c:numCache>
                <c:formatCode>0%</c:formatCode>
                <c:ptCount val="5"/>
                <c:pt idx="0">
                  <c:v>0.22058823529411764</c:v>
                </c:pt>
                <c:pt idx="1">
                  <c:v>0.66176470588235292</c:v>
                </c:pt>
                <c:pt idx="2">
                  <c:v>7.3529411764705885E-2</c:v>
                </c:pt>
                <c:pt idx="3">
                  <c:v>4.4117647058823532E-2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34-4010-B037-262A63DD8648}"/>
            </c:ext>
          </c:extLst>
        </c:ser>
        <c:ser>
          <c:idx val="3"/>
          <c:order val="1"/>
          <c:tx>
            <c:strRef>
              <c:f>Arkusz1!$E$1</c:f>
              <c:strCache>
                <c:ptCount val="1"/>
                <c:pt idx="0">
                  <c:v>mężczyzna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7563419447766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34-4010-B037-262A63DD864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zdecydowanie tak</c:v>
                </c:pt>
                <c:pt idx="1">
                  <c:v>raczej tak</c:v>
                </c:pt>
                <c:pt idx="2">
                  <c:v>jest mi to obojętne</c:v>
                </c:pt>
                <c:pt idx="3">
                  <c:v>raczej nie </c:v>
                </c:pt>
                <c:pt idx="4">
                  <c:v>zdecydowanie nie </c:v>
                </c:pt>
              </c:strCache>
            </c:strRef>
          </c:cat>
          <c:val>
            <c:numRef>
              <c:f>Arkusz1!$E$2:$E$6</c:f>
              <c:numCache>
                <c:formatCode>0%</c:formatCode>
                <c:ptCount val="5"/>
                <c:pt idx="0">
                  <c:v>0</c:v>
                </c:pt>
                <c:pt idx="1">
                  <c:v>0.47058823529411764</c:v>
                </c:pt>
                <c:pt idx="2">
                  <c:v>0.29411764705882354</c:v>
                </c:pt>
                <c:pt idx="3">
                  <c:v>0.23529411764705882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734-4010-B037-262A63DD86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596864"/>
        <c:axId val="66817984"/>
      </c:barChart>
      <c:catAx>
        <c:axId val="42596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6817984"/>
        <c:crosses val="autoZero"/>
        <c:auto val="1"/>
        <c:lblAlgn val="ctr"/>
        <c:lblOffset val="100"/>
        <c:noMultiLvlLbl val="0"/>
      </c:catAx>
      <c:valAx>
        <c:axId val="66817984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425968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Arkusz1!$A$2:$A$11</c:f>
              <c:strCache>
                <c:ptCount val="10"/>
                <c:pt idx="0">
                  <c:v>sposobu pakowania</c:v>
                </c:pt>
                <c:pt idx="1">
                  <c:v>gotowe desery</c:v>
                </c:pt>
                <c:pt idx="2">
                  <c:v>kasze z grzybami </c:v>
                </c:pt>
                <c:pt idx="3">
                  <c:v>gotowe dania obiadowe </c:v>
                </c:pt>
                <c:pt idx="4">
                  <c:v>kasze z dodatkami na słodko</c:v>
                </c:pt>
                <c:pt idx="5">
                  <c:v>kasze z warzywami</c:v>
                </c:pt>
                <c:pt idx="6">
                  <c:v>zastosowania nowych dodatków do kasz</c:v>
                </c:pt>
                <c:pt idx="7">
                  <c:v>sposobu przygotowania</c:v>
                </c:pt>
                <c:pt idx="8">
                  <c:v>kasze z dodatkiem ziół</c:v>
                </c:pt>
                <c:pt idx="9">
                  <c:v>nowegeo rodzaju kasze</c:v>
                </c:pt>
              </c:strCache>
            </c:strRef>
          </c:cat>
          <c:val>
            <c:numRef>
              <c:f>Arkusz1!$B$2:$B$11</c:f>
              <c:numCache>
                <c:formatCode>0%</c:formatCode>
                <c:ptCount val="10"/>
                <c:pt idx="0">
                  <c:v>0.05</c:v>
                </c:pt>
                <c:pt idx="1">
                  <c:v>7.0000000000000007E-2</c:v>
                </c:pt>
                <c:pt idx="2">
                  <c:v>0.08</c:v>
                </c:pt>
                <c:pt idx="3">
                  <c:v>0.08</c:v>
                </c:pt>
                <c:pt idx="4">
                  <c:v>0.12</c:v>
                </c:pt>
                <c:pt idx="5">
                  <c:v>0.2</c:v>
                </c:pt>
                <c:pt idx="6">
                  <c:v>0.2</c:v>
                </c:pt>
                <c:pt idx="7">
                  <c:v>0.3</c:v>
                </c:pt>
                <c:pt idx="8">
                  <c:v>0.45</c:v>
                </c:pt>
                <c:pt idx="9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21-4C77-A6E2-6FD670FE61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439104"/>
        <c:axId val="66820288"/>
      </c:barChart>
      <c:catAx>
        <c:axId val="43439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6820288"/>
        <c:crosses val="autoZero"/>
        <c:auto val="1"/>
        <c:lblAlgn val="ctr"/>
        <c:lblOffset val="100"/>
        <c:noMultiLvlLbl val="0"/>
      </c:catAx>
      <c:valAx>
        <c:axId val="6682028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34391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D0D9F04C-EAC7-4194-97EC-01AA970B4B40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901698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9D82DC6F-D25C-4D86-9B0A-C6F2A8C643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6912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CE0F5EBE-BB90-4EF6-9EC0-DD946D907661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901698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53D23E5B-C711-4E1D-81C3-FA4C694E07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2880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23E5B-C711-4E1D-81C3-FA4C694E07C8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3544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-Część teoretyczna zawierała podstawowe informacje o innowacjach oraz o kaszy. Zaprezentowano czołowych producentów kasz w Polsce, dane dotyczą produkcji i konsumpcji oraz podano przykłady innowacji produktowych na tym rynku. </a:t>
            </a:r>
          </a:p>
          <a:p>
            <a:r>
              <a:rPr lang="pl-PL" dirty="0" smtClean="0"/>
              <a:t>-Część empiryczną, zaprezentowano wyniki badań własnych i ich analizę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23E5B-C711-4E1D-81C3-FA4C694E07C8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7755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Badania</a:t>
            </a:r>
            <a:r>
              <a:rPr lang="pl-PL" baseline="0" dirty="0" smtClean="0"/>
              <a:t> przeprowadzone w styczniu wśród studentów PWSZ skierowane do pełnoletnich osób.  63%- kobiety 37- mężczyźni. Znaczną </a:t>
            </a:r>
            <a:r>
              <a:rPr lang="pl-PL" baseline="0" dirty="0" err="1" smtClean="0"/>
              <a:t>grupe</a:t>
            </a:r>
            <a:r>
              <a:rPr lang="pl-PL" baseline="0" dirty="0" smtClean="0"/>
              <a:t> stanowiły osoby młode poniżej 25 roku </a:t>
            </a:r>
            <a:r>
              <a:rPr lang="pl-PL" baseline="0" dirty="0" err="1" smtClean="0"/>
              <a:t>zycia</a:t>
            </a:r>
            <a:r>
              <a:rPr lang="pl-PL" baseline="0" dirty="0" smtClean="0"/>
              <a:t> natomiast najmniejszą osoby powyżej 65 roku życia. Jeśli chodzi o wykształcenie najliczniejszą grupa ma wykształcenie średnie natomiast najmniejsza gr. Podstawowe. 2/3 badanych mieszka na wsi. </a:t>
            </a:r>
            <a:r>
              <a:rPr lang="pl-PL" sz="1300" dirty="0"/>
              <a:t>Zdecydowanie większość ankietowanych określiła jako dobrą. Tylko 5% jako niezbyt dobrą.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23E5B-C711-4E1D-81C3-FA4C694E07C8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6041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300" dirty="0"/>
              <a:t>Pytania były zarówno pojedynczego, jak i wielokrotnego wyboru. Dotyczyły m.in. konsumpcji kasz (częstotliwości, rodzajów, powodów ich spożywania) a także innowacji produktowych na rynku.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23E5B-C711-4E1D-81C3-FA4C694E07C8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4093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23E5B-C711-4E1D-81C3-FA4C694E07C8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4284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2018-02-19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864" y="847574"/>
            <a:ext cx="7704856" cy="1872208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Konsumenci wobec innowacji produktowych na rynku przetworów zbożowych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5157192"/>
            <a:ext cx="4536504" cy="1543478"/>
          </a:xfrm>
        </p:spPr>
        <p:txBody>
          <a:bodyPr>
            <a:noAutofit/>
          </a:bodyPr>
          <a:lstStyle/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Opracowała:</a:t>
            </a:r>
          </a:p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Ewelina Świerczek</a:t>
            </a:r>
          </a:p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Towaroznawstwo IV rok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Promotor: dr inż. Małgorzata Źródło-Loda</a:t>
            </a:r>
          </a:p>
          <a:p>
            <a:pPr algn="ctr"/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81856"/>
            <a:ext cx="4176776" cy="3133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4"/>
            <a:ext cx="2915816" cy="85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9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Cel i zakres pracy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480060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Celem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pracy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była analiza zachowań konsumentów wobec innowacji produktowych na rynku kasz.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Zakres pracy obejmował: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Część teoretyczną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Część empiryczną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53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Materiał badań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56792"/>
            <a:ext cx="5288235" cy="4865176"/>
          </a:xfrm>
        </p:spPr>
      </p:pic>
    </p:spTree>
    <p:extLst>
      <p:ext uri="{BB962C8B-B14F-4D97-AF65-F5344CB8AC3E}">
        <p14:creationId xmlns:p14="http://schemas.microsoft.com/office/powerpoint/2010/main" val="4914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Metody badań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1043608" y="1772816"/>
            <a:ext cx="6408712" cy="1872208"/>
          </a:xfrm>
        </p:spPr>
        <p:txBody>
          <a:bodyPr>
            <a:normAutofit/>
          </a:bodyPr>
          <a:lstStyle/>
          <a:p>
            <a:pPr marL="114300" indent="0">
              <a:lnSpc>
                <a:spcPct val="150000"/>
              </a:lnSpc>
              <a:buNone/>
            </a:pPr>
            <a:r>
              <a:rPr lang="pl-PL" sz="2400" dirty="0"/>
              <a:t>Badanie zostało przeprowadzone z użyciem autorskiego kwestionariusza ankiety.  Ankieta składała się z metryczki oraz 13 pytań.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06190"/>
            <a:ext cx="3816846" cy="254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56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465640" cy="1138138"/>
          </a:xfrm>
        </p:spPr>
        <p:txBody>
          <a:bodyPr/>
          <a:lstStyle/>
          <a:p>
            <a:pPr algn="ctr"/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Częstotliwość spożycia kasz</a:t>
            </a:r>
            <a:endParaRPr lang="pl-P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232585403"/>
              </p:ext>
            </p:extLst>
          </p:nvPr>
        </p:nvGraphicFramePr>
        <p:xfrm>
          <a:off x="827584" y="1772816"/>
          <a:ext cx="727280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193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Powody spożywania kasz</a:t>
            </a:r>
            <a:endParaRPr lang="pl-P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972489"/>
              </p:ext>
            </p:extLst>
          </p:nvPr>
        </p:nvGraphicFramePr>
        <p:xfrm>
          <a:off x="457200" y="1844824"/>
          <a:ext cx="7283152" cy="4555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252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556792"/>
          </a:xfrm>
        </p:spPr>
        <p:txBody>
          <a:bodyPr/>
          <a:lstStyle/>
          <a:p>
            <a:pPr algn="ctr"/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Zainteresowanie 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innowacjami na rynku kasz z uwzględnieniem płci respondentów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993053"/>
              </p:ext>
            </p:extLst>
          </p:nvPr>
        </p:nvGraphicFramePr>
        <p:xfrm>
          <a:off x="971600" y="2276872"/>
          <a:ext cx="6696744" cy="419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496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Oczekiwania konsumentów wobec innowacji na rynku kasz</a:t>
            </a:r>
            <a:endParaRPr lang="pl-P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071886"/>
              </p:ext>
            </p:extLst>
          </p:nvPr>
        </p:nvGraphicFramePr>
        <p:xfrm>
          <a:off x="467544" y="1700808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381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620000" cy="114300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Podsumowanie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340768"/>
            <a:ext cx="7620000" cy="5256584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Zdecydowana większość respondentów spożywa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kasze. Osoby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które nie spożywają to ze względu, że nie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lubią.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Kasze jada więcej kobiet niż mężczyzn.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Ponad połowa ankietowanych spożywa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kasze 2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3 razy w miesiącu.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Respondenci najczęściej spożywają kasze gryczaną, jaglaną i mannę.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wyborze kasz decydują ich walory smakowe oraz cena.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Kasze najczęściej są spożywane jako podstawowy składnik dań głównych, na sypko oraz jako dodatek do zup.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Konsumenci najczęściej kupują kasze pakowane w woreczkach 4x100g.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Ponad połowa badanych osób najczęściej kupuje kaszę marki Kupiec.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Konsumenci uważają, że ceny kasz są odpowiednie.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Większość respondentów spożywa kasze ponieważ je lubi oraz ze względu na wartości odżywcze.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Konsumenci w większym lub mniejszym stopniu są zainteresowani innowacjami na rynku kasz, przy czym kobiety bardziej niż mężczyźni.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Najbardziej oczekiwanymi innowacjami są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nowego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rodzaju kasze oraz kasze z dodatkiem ziół. </a:t>
            </a:r>
          </a:p>
        </p:txBody>
      </p:sp>
    </p:spTree>
    <p:extLst>
      <p:ext uri="{BB962C8B-B14F-4D97-AF65-F5344CB8AC3E}">
        <p14:creationId xmlns:p14="http://schemas.microsoft.com/office/powerpoint/2010/main" val="75984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yleganie">
  <a:themeElements>
    <a:clrScheme name="Przylegani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Pakiet 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zylegani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1498</TotalTime>
  <Words>381</Words>
  <Application>Microsoft Office PowerPoint</Application>
  <PresentationFormat>Pokaz na ekranie (4:3)</PresentationFormat>
  <Paragraphs>40</Paragraphs>
  <Slides>9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Przyleganie</vt:lpstr>
      <vt:lpstr>       Konsumenci wobec innowacji produktowych na rynku przetworów zbożowych</vt:lpstr>
      <vt:lpstr>Cel i zakres pracy</vt:lpstr>
      <vt:lpstr>Materiał badań</vt:lpstr>
      <vt:lpstr>Metody badań</vt:lpstr>
      <vt:lpstr>Częstotliwość spożycia kasz</vt:lpstr>
      <vt:lpstr>Powody spożywania kasz</vt:lpstr>
      <vt:lpstr> Zainteresowanie innowacjami na rynku kasz z uwzględnieniem płci respondentów</vt:lpstr>
      <vt:lpstr>Oczekiwania konsumentów wobec innowacji na rynku kasz</vt:lpstr>
      <vt:lpstr>Podsumowanie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Konsumenci wobec innowacji produktowych na rynku przetworów zbożowych</dc:title>
  <dc:creator>Ewelina</dc:creator>
  <cp:lastModifiedBy>Ewelina</cp:lastModifiedBy>
  <cp:revision>35</cp:revision>
  <cp:lastPrinted>2018-02-19T20:34:53Z</cp:lastPrinted>
  <dcterms:created xsi:type="dcterms:W3CDTF">2018-02-07T21:18:11Z</dcterms:created>
  <dcterms:modified xsi:type="dcterms:W3CDTF">2018-02-19T22:10:22Z</dcterms:modified>
</cp:coreProperties>
</file>