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7" r:id="rId3"/>
    <p:sldId id="257" r:id="rId4"/>
    <p:sldId id="258" r:id="rId5"/>
    <p:sldId id="268" r:id="rId6"/>
    <p:sldId id="264" r:id="rId7"/>
    <p:sldId id="266" r:id="rId8"/>
    <p:sldId id="262" r:id="rId9"/>
    <p:sldId id="265" r:id="rId10"/>
    <p:sldId id="279" r:id="rId11"/>
    <p:sldId id="281" r:id="rId12"/>
    <p:sldId id="288" r:id="rId13"/>
    <p:sldId id="284" r:id="rId14"/>
    <p:sldId id="285" r:id="rId15"/>
    <p:sldId id="280" r:id="rId16"/>
    <p:sldId id="263" r:id="rId17"/>
    <p:sldId id="269" r:id="rId18"/>
    <p:sldId id="270" r:id="rId19"/>
    <p:sldId id="272" r:id="rId20"/>
    <p:sldId id="271" r:id="rId21"/>
    <p:sldId id="273" r:id="rId22"/>
    <p:sldId id="274" r:id="rId23"/>
    <p:sldId id="275" r:id="rId24"/>
    <p:sldId id="276" r:id="rId25"/>
    <p:sldId id="277" r:id="rId26"/>
    <p:sldId id="289" r:id="rId27"/>
    <p:sldId id="290" r:id="rId28"/>
    <p:sldId id="259" r:id="rId29"/>
    <p:sldId id="260" r:id="rId30"/>
    <p:sldId id="261" r:id="rId31"/>
    <p:sldId id="291" r:id="rId32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in Kleb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94645" autoAdjust="0"/>
  </p:normalViewPr>
  <p:slideViewPr>
    <p:cSldViewPr snapToGrid="0" snapToObjects="1">
      <p:cViewPr varScale="1">
        <p:scale>
          <a:sx n="165" d="100"/>
          <a:sy n="165" d="100"/>
        </p:scale>
        <p:origin x="-13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CE589-3B12-C542-95A8-C96E61DE51BC}" type="doc">
      <dgm:prSet loTypeId="urn:microsoft.com/office/officeart/2008/layout/BendingPictureCaption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E110AEB-67A5-2547-AEC6-90E415491CFB}">
      <dgm:prSet phldrT="[Tekst]"/>
      <dgm:spPr/>
      <dgm:t>
        <a:bodyPr/>
        <a:lstStyle/>
        <a:p>
          <a:r>
            <a:rPr lang="pl-PL" dirty="0" err="1" smtClean="0"/>
            <a:t>Twitter</a:t>
          </a:r>
          <a:endParaRPr lang="pl-PL" dirty="0"/>
        </a:p>
      </dgm:t>
    </dgm:pt>
    <dgm:pt modelId="{856071C7-E6EC-184E-88AD-C3EC29A7E0F8}" type="parTrans" cxnId="{388286D8-A787-FA48-A713-610AFCAFC1E9}">
      <dgm:prSet/>
      <dgm:spPr/>
      <dgm:t>
        <a:bodyPr/>
        <a:lstStyle/>
        <a:p>
          <a:endParaRPr lang="pl-PL"/>
        </a:p>
      </dgm:t>
    </dgm:pt>
    <dgm:pt modelId="{B16AB1A0-1F9B-7C48-824D-91832CA422E9}" type="sibTrans" cxnId="{388286D8-A787-FA48-A713-610AFCAFC1E9}">
      <dgm:prSet/>
      <dgm:spPr/>
      <dgm:t>
        <a:bodyPr/>
        <a:lstStyle/>
        <a:p>
          <a:endParaRPr lang="pl-PL"/>
        </a:p>
      </dgm:t>
    </dgm:pt>
    <dgm:pt modelId="{2160DCC3-2C68-8C4B-8111-BA907BAF7706}">
      <dgm:prSet phldrT="[Tekst]"/>
      <dgm:spPr/>
      <dgm:t>
        <a:bodyPr/>
        <a:lstStyle/>
        <a:p>
          <a:r>
            <a:rPr lang="pl-PL" dirty="0" smtClean="0"/>
            <a:t>Sieć połączeń w </a:t>
          </a:r>
          <a:r>
            <a:rPr lang="pl-PL" dirty="0" err="1" smtClean="0"/>
            <a:t>Twitterze</a:t>
          </a:r>
          <a:endParaRPr lang="pl-PL" dirty="0"/>
        </a:p>
      </dgm:t>
    </dgm:pt>
    <dgm:pt modelId="{523B6082-6243-C44C-8640-D3705E8DBEC3}" type="parTrans" cxnId="{3E4FD996-07A2-3740-9CE6-B78E46676826}">
      <dgm:prSet/>
      <dgm:spPr/>
      <dgm:t>
        <a:bodyPr/>
        <a:lstStyle/>
        <a:p>
          <a:endParaRPr lang="pl-PL"/>
        </a:p>
      </dgm:t>
    </dgm:pt>
    <dgm:pt modelId="{05CF98FB-0D57-4A4B-BDC5-D48EE3E405D2}" type="sibTrans" cxnId="{3E4FD996-07A2-3740-9CE6-B78E46676826}">
      <dgm:prSet/>
      <dgm:spPr/>
      <dgm:t>
        <a:bodyPr/>
        <a:lstStyle/>
        <a:p>
          <a:endParaRPr lang="pl-PL"/>
        </a:p>
      </dgm:t>
    </dgm:pt>
    <dgm:pt modelId="{F39A1A93-B46F-AD48-BD3D-8FEDCE5CABB5}" type="pres">
      <dgm:prSet presAssocID="{0A2CE589-3B12-C542-95A8-C96E61DE51BC}" presName="diagram" presStyleCnt="0">
        <dgm:presLayoutVars>
          <dgm:dir/>
        </dgm:presLayoutVars>
      </dgm:prSet>
      <dgm:spPr/>
    </dgm:pt>
    <dgm:pt modelId="{AF16FB49-D97E-1B46-BC23-0ADDCD9B56FA}" type="pres">
      <dgm:prSet presAssocID="{3E110AEB-67A5-2547-AEC6-90E415491CFB}" presName="composite" presStyleCnt="0"/>
      <dgm:spPr/>
    </dgm:pt>
    <dgm:pt modelId="{DDCAA957-8F16-2A42-A581-83FE176F7CA3}" type="pres">
      <dgm:prSet presAssocID="{3E110AEB-67A5-2547-AEC6-90E415491CFB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B6FF48C-74C9-5D4B-92A8-AB398C44A2EB}" type="pres">
      <dgm:prSet presAssocID="{3E110AEB-67A5-2547-AEC6-90E415491CFB}" presName="Parent" presStyleLbl="node0" presStyleIdx="0" presStyleCnt="2">
        <dgm:presLayoutVars>
          <dgm:bulletEnabled val="1"/>
        </dgm:presLayoutVars>
      </dgm:prSet>
      <dgm:spPr/>
    </dgm:pt>
    <dgm:pt modelId="{929254A9-0C6B-7141-9965-F54E3C432CFC}" type="pres">
      <dgm:prSet presAssocID="{B16AB1A0-1F9B-7C48-824D-91832CA422E9}" presName="sibTrans" presStyleCnt="0"/>
      <dgm:spPr/>
    </dgm:pt>
    <dgm:pt modelId="{2B613772-0F94-C447-84DA-44F920F1DBDA}" type="pres">
      <dgm:prSet presAssocID="{2160DCC3-2C68-8C4B-8111-BA907BAF7706}" presName="composite" presStyleCnt="0"/>
      <dgm:spPr/>
    </dgm:pt>
    <dgm:pt modelId="{4A197123-A4F7-C54F-A7E2-F9BDEA2DD793}" type="pres">
      <dgm:prSet presAssocID="{2160DCC3-2C68-8C4B-8111-BA907BAF7706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700C74D-58D5-454A-9867-991AAE04EF42}" type="pres">
      <dgm:prSet presAssocID="{2160DCC3-2C68-8C4B-8111-BA907BAF7706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E2D67EC-852C-1C4D-B580-A826D2DBEF53}" type="presOf" srcId="{3E110AEB-67A5-2547-AEC6-90E415491CFB}" destId="{9B6FF48C-74C9-5D4B-92A8-AB398C44A2EB}" srcOrd="0" destOrd="0" presId="urn:microsoft.com/office/officeart/2008/layout/BendingPictureCaption"/>
    <dgm:cxn modelId="{AAF17EF2-3D3A-B741-8AFB-CA91F085C95A}" type="presOf" srcId="{2160DCC3-2C68-8C4B-8111-BA907BAF7706}" destId="{7700C74D-58D5-454A-9867-991AAE04EF42}" srcOrd="0" destOrd="0" presId="urn:microsoft.com/office/officeart/2008/layout/BendingPictureCaption"/>
    <dgm:cxn modelId="{388286D8-A787-FA48-A713-610AFCAFC1E9}" srcId="{0A2CE589-3B12-C542-95A8-C96E61DE51BC}" destId="{3E110AEB-67A5-2547-AEC6-90E415491CFB}" srcOrd="0" destOrd="0" parTransId="{856071C7-E6EC-184E-88AD-C3EC29A7E0F8}" sibTransId="{B16AB1A0-1F9B-7C48-824D-91832CA422E9}"/>
    <dgm:cxn modelId="{3E4FD996-07A2-3740-9CE6-B78E46676826}" srcId="{0A2CE589-3B12-C542-95A8-C96E61DE51BC}" destId="{2160DCC3-2C68-8C4B-8111-BA907BAF7706}" srcOrd="1" destOrd="0" parTransId="{523B6082-6243-C44C-8640-D3705E8DBEC3}" sibTransId="{05CF98FB-0D57-4A4B-BDC5-D48EE3E405D2}"/>
    <dgm:cxn modelId="{8D8C02ED-A3FB-994F-AB60-D94CFDF08FC9}" type="presOf" srcId="{0A2CE589-3B12-C542-95A8-C96E61DE51BC}" destId="{F39A1A93-B46F-AD48-BD3D-8FEDCE5CABB5}" srcOrd="0" destOrd="0" presId="urn:microsoft.com/office/officeart/2008/layout/BendingPictureCaption"/>
    <dgm:cxn modelId="{FB3D809E-6DB9-594F-811E-97511E7ECF8D}" type="presParOf" srcId="{F39A1A93-B46F-AD48-BD3D-8FEDCE5CABB5}" destId="{AF16FB49-D97E-1B46-BC23-0ADDCD9B56FA}" srcOrd="0" destOrd="0" presId="urn:microsoft.com/office/officeart/2008/layout/BendingPictureCaption"/>
    <dgm:cxn modelId="{6FB71AC4-A5D5-F74B-9F49-FDF40098A61D}" type="presParOf" srcId="{AF16FB49-D97E-1B46-BC23-0ADDCD9B56FA}" destId="{DDCAA957-8F16-2A42-A581-83FE176F7CA3}" srcOrd="0" destOrd="0" presId="urn:microsoft.com/office/officeart/2008/layout/BendingPictureCaption"/>
    <dgm:cxn modelId="{1D572665-4614-774B-8628-99CE4E9406F9}" type="presParOf" srcId="{AF16FB49-D97E-1B46-BC23-0ADDCD9B56FA}" destId="{9B6FF48C-74C9-5D4B-92A8-AB398C44A2EB}" srcOrd="1" destOrd="0" presId="urn:microsoft.com/office/officeart/2008/layout/BendingPictureCaption"/>
    <dgm:cxn modelId="{637E1546-1ABF-7B4C-A98D-17875E94AC8D}" type="presParOf" srcId="{F39A1A93-B46F-AD48-BD3D-8FEDCE5CABB5}" destId="{929254A9-0C6B-7141-9965-F54E3C432CFC}" srcOrd="1" destOrd="0" presId="urn:microsoft.com/office/officeart/2008/layout/BendingPictureCaption"/>
    <dgm:cxn modelId="{592B0946-2A29-3E49-90AC-B0A231DCBA03}" type="presParOf" srcId="{F39A1A93-B46F-AD48-BD3D-8FEDCE5CABB5}" destId="{2B613772-0F94-C447-84DA-44F920F1DBDA}" srcOrd="2" destOrd="0" presId="urn:microsoft.com/office/officeart/2008/layout/BendingPictureCaption"/>
    <dgm:cxn modelId="{14FED893-170B-B84B-A3B3-960766284343}" type="presParOf" srcId="{2B613772-0F94-C447-84DA-44F920F1DBDA}" destId="{4A197123-A4F7-C54F-A7E2-F9BDEA2DD793}" srcOrd="0" destOrd="0" presId="urn:microsoft.com/office/officeart/2008/layout/BendingPictureCaption"/>
    <dgm:cxn modelId="{03B8D85E-CA72-3347-A72A-2E40F70E7521}" type="presParOf" srcId="{2B613772-0F94-C447-84DA-44F920F1DBDA}" destId="{7700C74D-58D5-454A-9867-991AAE04EF4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36FF1-B123-AF47-BD8F-99B99E1C3183}" type="doc">
      <dgm:prSet loTypeId="urn:microsoft.com/office/officeart/2008/layout/Titled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3DF6F1A-1541-AA43-BC16-1346C9A2F621}">
      <dgm:prSet phldrT="[Tekst]"/>
      <dgm:spPr/>
      <dgm:t>
        <a:bodyPr/>
        <a:lstStyle/>
        <a:p>
          <a:r>
            <a:rPr lang="pl-PL" dirty="0" err="1" smtClean="0"/>
            <a:t>Coursera</a:t>
          </a:r>
          <a:endParaRPr lang="pl-PL" dirty="0"/>
        </a:p>
      </dgm:t>
    </dgm:pt>
    <dgm:pt modelId="{9DCEBD5B-514F-2B4C-BBE6-9CFA9FCD8C16}" type="parTrans" cxnId="{81B9BDBC-6461-1A4B-845D-2B0ECE4A25DB}">
      <dgm:prSet/>
      <dgm:spPr/>
      <dgm:t>
        <a:bodyPr/>
        <a:lstStyle/>
        <a:p>
          <a:endParaRPr lang="pl-PL"/>
        </a:p>
      </dgm:t>
    </dgm:pt>
    <dgm:pt modelId="{95E634EF-00EA-D644-9D14-8379A9413916}" type="sibTrans" cxnId="{81B9BDBC-6461-1A4B-845D-2B0ECE4A25DB}">
      <dgm:prSet/>
      <dgm:spPr/>
      <dgm:t>
        <a:bodyPr/>
        <a:lstStyle/>
        <a:p>
          <a:endParaRPr lang="pl-PL"/>
        </a:p>
      </dgm:t>
    </dgm:pt>
    <dgm:pt modelId="{14A0DD9B-FE30-7246-A4F0-F30C7C86AFDD}">
      <dgm:prSet phldrT="[Tekst]"/>
      <dgm:spPr/>
      <dgm:t>
        <a:bodyPr/>
        <a:lstStyle/>
        <a:p>
          <a:r>
            <a:rPr lang="pl-PL" dirty="0" smtClean="0"/>
            <a:t>m.in. Stanford, Yale, Stanford</a:t>
          </a:r>
          <a:endParaRPr lang="pl-PL" dirty="0"/>
        </a:p>
      </dgm:t>
    </dgm:pt>
    <dgm:pt modelId="{02295B5D-E62B-DA44-BFC8-FB753B77910E}" type="parTrans" cxnId="{B2BCCA1B-D2D7-264C-B779-9841CCD382FD}">
      <dgm:prSet/>
      <dgm:spPr/>
      <dgm:t>
        <a:bodyPr/>
        <a:lstStyle/>
        <a:p>
          <a:endParaRPr lang="pl-PL"/>
        </a:p>
      </dgm:t>
    </dgm:pt>
    <dgm:pt modelId="{B34B8E2F-DCD7-7446-8032-538F7B69C374}" type="sibTrans" cxnId="{B2BCCA1B-D2D7-264C-B779-9841CCD382FD}">
      <dgm:prSet/>
      <dgm:spPr/>
      <dgm:t>
        <a:bodyPr/>
        <a:lstStyle/>
        <a:p>
          <a:endParaRPr lang="pl-PL"/>
        </a:p>
      </dgm:t>
    </dgm:pt>
    <dgm:pt modelId="{AF45CDCD-B5A7-8648-AE0F-7CF259A43FBA}">
      <dgm:prSet phldrT="[Tekst]"/>
      <dgm:spPr/>
      <dgm:t>
        <a:bodyPr/>
        <a:lstStyle/>
        <a:p>
          <a:r>
            <a:rPr lang="pl-PL" dirty="0" err="1" smtClean="0"/>
            <a:t>Udacity</a:t>
          </a:r>
          <a:endParaRPr lang="pl-PL" dirty="0"/>
        </a:p>
      </dgm:t>
    </dgm:pt>
    <dgm:pt modelId="{C2B74E47-C88B-C947-BD99-E35C840383D4}" type="parTrans" cxnId="{0DC51D61-68AB-D543-A301-075B05D7404B}">
      <dgm:prSet/>
      <dgm:spPr/>
      <dgm:t>
        <a:bodyPr/>
        <a:lstStyle/>
        <a:p>
          <a:endParaRPr lang="pl-PL"/>
        </a:p>
      </dgm:t>
    </dgm:pt>
    <dgm:pt modelId="{ABDCC188-045F-5C49-8F4A-639E1917AEC0}" type="sibTrans" cxnId="{0DC51D61-68AB-D543-A301-075B05D7404B}">
      <dgm:prSet/>
      <dgm:spPr/>
      <dgm:t>
        <a:bodyPr/>
        <a:lstStyle/>
        <a:p>
          <a:endParaRPr lang="pl-PL"/>
        </a:p>
      </dgm:t>
    </dgm:pt>
    <dgm:pt modelId="{FCD865A6-4A16-A544-8268-9B4DA2BBF4A0}">
      <dgm:prSet phldrT="[Tekst]"/>
      <dgm:spPr/>
      <dgm:t>
        <a:bodyPr/>
        <a:lstStyle/>
        <a:p>
          <a:r>
            <a:rPr lang="pl-PL" dirty="0" smtClean="0"/>
            <a:t>Niezależni edukatorzy</a:t>
          </a:r>
          <a:endParaRPr lang="pl-PL" dirty="0"/>
        </a:p>
      </dgm:t>
    </dgm:pt>
    <dgm:pt modelId="{D38D5A3E-D01E-8643-92F7-7C00C644BB17}" type="parTrans" cxnId="{388B7CFE-9B4C-D348-A4CF-0AB26634A36D}">
      <dgm:prSet/>
      <dgm:spPr/>
      <dgm:t>
        <a:bodyPr/>
        <a:lstStyle/>
        <a:p>
          <a:endParaRPr lang="pl-PL"/>
        </a:p>
      </dgm:t>
    </dgm:pt>
    <dgm:pt modelId="{5AD0B90E-0A74-3546-ACD3-CC382DBFF0A0}" type="sibTrans" cxnId="{388B7CFE-9B4C-D348-A4CF-0AB26634A36D}">
      <dgm:prSet/>
      <dgm:spPr/>
      <dgm:t>
        <a:bodyPr/>
        <a:lstStyle/>
        <a:p>
          <a:endParaRPr lang="pl-PL"/>
        </a:p>
      </dgm:t>
    </dgm:pt>
    <dgm:pt modelId="{0DB9E66E-F884-904D-AC42-A5FE187103BB}">
      <dgm:prSet phldrT="[Tekst]"/>
      <dgm:spPr/>
      <dgm:t>
        <a:bodyPr/>
        <a:lstStyle/>
        <a:p>
          <a:r>
            <a:rPr lang="pl-PL" dirty="0" err="1" smtClean="0"/>
            <a:t>edX</a:t>
          </a:r>
          <a:endParaRPr lang="pl-PL" dirty="0"/>
        </a:p>
      </dgm:t>
    </dgm:pt>
    <dgm:pt modelId="{C3091815-68D9-904B-98E5-BD0D6D9056D3}" type="parTrans" cxnId="{E8B33AF0-4758-654D-A668-2B26CADF0471}">
      <dgm:prSet/>
      <dgm:spPr/>
      <dgm:t>
        <a:bodyPr/>
        <a:lstStyle/>
        <a:p>
          <a:endParaRPr lang="pl-PL"/>
        </a:p>
      </dgm:t>
    </dgm:pt>
    <dgm:pt modelId="{24E0F552-FEFC-1741-A5D4-155847855C62}" type="sibTrans" cxnId="{E8B33AF0-4758-654D-A668-2B26CADF0471}">
      <dgm:prSet/>
      <dgm:spPr/>
      <dgm:t>
        <a:bodyPr/>
        <a:lstStyle/>
        <a:p>
          <a:endParaRPr lang="pl-PL"/>
        </a:p>
      </dgm:t>
    </dgm:pt>
    <dgm:pt modelId="{28209DD4-62EC-C649-BC80-FC1E617A4AC5}">
      <dgm:prSet phldrT="[Tekst]"/>
      <dgm:spPr/>
      <dgm:t>
        <a:bodyPr/>
        <a:lstStyle/>
        <a:p>
          <a:r>
            <a:rPr lang="pl-PL" dirty="0" smtClean="0"/>
            <a:t>m.in. MIT, Harvard,</a:t>
          </a:r>
          <a:endParaRPr lang="pl-PL" dirty="0"/>
        </a:p>
      </dgm:t>
    </dgm:pt>
    <dgm:pt modelId="{B8F3FB15-BCE4-DB48-9B4A-BA16C7920DE3}" type="parTrans" cxnId="{9D853968-5B61-C144-AC64-CECB374892EE}">
      <dgm:prSet/>
      <dgm:spPr/>
      <dgm:t>
        <a:bodyPr/>
        <a:lstStyle/>
        <a:p>
          <a:endParaRPr lang="pl-PL"/>
        </a:p>
      </dgm:t>
    </dgm:pt>
    <dgm:pt modelId="{176480A1-2C8F-3940-97E4-3B033E3F54CA}" type="sibTrans" cxnId="{9D853968-5B61-C144-AC64-CECB374892EE}">
      <dgm:prSet/>
      <dgm:spPr/>
      <dgm:t>
        <a:bodyPr/>
        <a:lstStyle/>
        <a:p>
          <a:endParaRPr lang="pl-PL"/>
        </a:p>
      </dgm:t>
    </dgm:pt>
    <dgm:pt modelId="{39853023-04D6-124B-AC3B-2262E8A124D1}" type="pres">
      <dgm:prSet presAssocID="{B1136FF1-B123-AF47-BD8F-99B99E1C3183}" presName="rootNode" presStyleCnt="0">
        <dgm:presLayoutVars>
          <dgm:chMax/>
          <dgm:chPref/>
          <dgm:dir/>
          <dgm:animLvl val="lvl"/>
        </dgm:presLayoutVars>
      </dgm:prSet>
      <dgm:spPr/>
    </dgm:pt>
    <dgm:pt modelId="{FF303484-CCCE-5D4C-90AF-7A0FE68E8957}" type="pres">
      <dgm:prSet presAssocID="{A3DF6F1A-1541-AA43-BC16-1346C9A2F621}" presName="composite" presStyleCnt="0"/>
      <dgm:spPr/>
    </dgm:pt>
    <dgm:pt modelId="{28FBABC5-3871-8144-AC59-4BF91AEC9E3B}" type="pres">
      <dgm:prSet presAssocID="{A3DF6F1A-1541-AA43-BC16-1346C9A2F621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BD013B09-F86C-4E42-864D-689ED20E24D7}" type="pres">
      <dgm:prSet presAssocID="{A3DF6F1A-1541-AA43-BC16-1346C9A2F621}" presName="Image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32D94C8-B7E8-A743-A994-A9F92770DF46}" type="pres">
      <dgm:prSet presAssocID="{A3DF6F1A-1541-AA43-BC16-1346C9A2F621}" presName="ChildText" presStyleLbl="fg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CEC32DE-3148-764E-AA1F-745369477F92}" type="pres">
      <dgm:prSet presAssocID="{95E634EF-00EA-D644-9D14-8379A9413916}" presName="sibTrans" presStyleCnt="0"/>
      <dgm:spPr/>
    </dgm:pt>
    <dgm:pt modelId="{F5807F84-88F8-2348-9606-83BC257EEC8A}" type="pres">
      <dgm:prSet presAssocID="{AF45CDCD-B5A7-8648-AE0F-7CF259A43FBA}" presName="composite" presStyleCnt="0"/>
      <dgm:spPr/>
    </dgm:pt>
    <dgm:pt modelId="{496342AA-98AB-DD46-AA5C-9D39A7533B0A}" type="pres">
      <dgm:prSet presAssocID="{AF45CDCD-B5A7-8648-AE0F-7CF259A43FBA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962EF8-EA0F-8E40-8872-8300E682F87D}" type="pres">
      <dgm:prSet presAssocID="{AF45CDCD-B5A7-8648-AE0F-7CF259A43FBA}" presName="Image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E2D0516-2C6A-9444-9911-B0C33D7E71AC}" type="pres">
      <dgm:prSet presAssocID="{AF45CDCD-B5A7-8648-AE0F-7CF259A43FBA}" presName="ChildText" presStyleLbl="fg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763A7F-2C9D-9C4F-8B5C-EF44FD418A2F}" type="pres">
      <dgm:prSet presAssocID="{ABDCC188-045F-5C49-8F4A-639E1917AEC0}" presName="sibTrans" presStyleCnt="0"/>
      <dgm:spPr/>
    </dgm:pt>
    <dgm:pt modelId="{9F7E673B-5DB1-E44E-B7D2-E01AE8950BF5}" type="pres">
      <dgm:prSet presAssocID="{0DB9E66E-F884-904D-AC42-A5FE187103BB}" presName="composite" presStyleCnt="0"/>
      <dgm:spPr/>
    </dgm:pt>
    <dgm:pt modelId="{B241E90B-F5FB-3546-9D7B-BB36ECFB85A3}" type="pres">
      <dgm:prSet presAssocID="{0DB9E66E-F884-904D-AC42-A5FE187103BB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B911317E-B982-D542-8E20-EE088EAA3F58}" type="pres">
      <dgm:prSet presAssocID="{0DB9E66E-F884-904D-AC42-A5FE187103BB}" presName="Image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C6239ACD-BC3B-A546-BE64-61BFBDEA0C62}" type="pres">
      <dgm:prSet presAssocID="{0DB9E66E-F884-904D-AC42-A5FE187103BB}" presName="ChildText" presStyleLbl="fg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17405A1-4211-6944-AC0F-1741B5CCA7F0}" type="presOf" srcId="{AF45CDCD-B5A7-8648-AE0F-7CF259A43FBA}" destId="{496342AA-98AB-DD46-AA5C-9D39A7533B0A}" srcOrd="0" destOrd="0" presId="urn:microsoft.com/office/officeart/2008/layout/TitledPictureBlocks"/>
    <dgm:cxn modelId="{D000D8D9-0AC7-794B-BF53-B13A6050AB79}" type="presOf" srcId="{0DB9E66E-F884-904D-AC42-A5FE187103BB}" destId="{B241E90B-F5FB-3546-9D7B-BB36ECFB85A3}" srcOrd="0" destOrd="0" presId="urn:microsoft.com/office/officeart/2008/layout/TitledPictureBlocks"/>
    <dgm:cxn modelId="{E8B33AF0-4758-654D-A668-2B26CADF0471}" srcId="{B1136FF1-B123-AF47-BD8F-99B99E1C3183}" destId="{0DB9E66E-F884-904D-AC42-A5FE187103BB}" srcOrd="2" destOrd="0" parTransId="{C3091815-68D9-904B-98E5-BD0D6D9056D3}" sibTransId="{24E0F552-FEFC-1741-A5D4-155847855C62}"/>
    <dgm:cxn modelId="{AE5CFED7-C9DD-9246-9EC2-B38735426BD1}" type="presOf" srcId="{B1136FF1-B123-AF47-BD8F-99B99E1C3183}" destId="{39853023-04D6-124B-AC3B-2262E8A124D1}" srcOrd="0" destOrd="0" presId="urn:microsoft.com/office/officeart/2008/layout/TitledPictureBlocks"/>
    <dgm:cxn modelId="{B7545E81-D788-2146-BBFE-9B293281DF7B}" type="presOf" srcId="{14A0DD9B-FE30-7246-A4F0-F30C7C86AFDD}" destId="{F32D94C8-B7E8-A743-A994-A9F92770DF46}" srcOrd="0" destOrd="0" presId="urn:microsoft.com/office/officeart/2008/layout/TitledPictureBlocks"/>
    <dgm:cxn modelId="{35840A14-3E61-F44F-8120-CD26D1FE3725}" type="presOf" srcId="{FCD865A6-4A16-A544-8268-9B4DA2BBF4A0}" destId="{3E2D0516-2C6A-9444-9911-B0C33D7E71AC}" srcOrd="0" destOrd="0" presId="urn:microsoft.com/office/officeart/2008/layout/TitledPictureBlocks"/>
    <dgm:cxn modelId="{B2BCCA1B-D2D7-264C-B779-9841CCD382FD}" srcId="{A3DF6F1A-1541-AA43-BC16-1346C9A2F621}" destId="{14A0DD9B-FE30-7246-A4F0-F30C7C86AFDD}" srcOrd="0" destOrd="0" parTransId="{02295B5D-E62B-DA44-BFC8-FB753B77910E}" sibTransId="{B34B8E2F-DCD7-7446-8032-538F7B69C374}"/>
    <dgm:cxn modelId="{388B7CFE-9B4C-D348-A4CF-0AB26634A36D}" srcId="{AF45CDCD-B5A7-8648-AE0F-7CF259A43FBA}" destId="{FCD865A6-4A16-A544-8268-9B4DA2BBF4A0}" srcOrd="0" destOrd="0" parTransId="{D38D5A3E-D01E-8643-92F7-7C00C644BB17}" sibTransId="{5AD0B90E-0A74-3546-ACD3-CC382DBFF0A0}"/>
    <dgm:cxn modelId="{92E0C053-E816-8A46-AEFE-22C128E8B3CE}" type="presOf" srcId="{A3DF6F1A-1541-AA43-BC16-1346C9A2F621}" destId="{28FBABC5-3871-8144-AC59-4BF91AEC9E3B}" srcOrd="0" destOrd="0" presId="urn:microsoft.com/office/officeart/2008/layout/TitledPictureBlocks"/>
    <dgm:cxn modelId="{81B9BDBC-6461-1A4B-845D-2B0ECE4A25DB}" srcId="{B1136FF1-B123-AF47-BD8F-99B99E1C3183}" destId="{A3DF6F1A-1541-AA43-BC16-1346C9A2F621}" srcOrd="0" destOrd="0" parTransId="{9DCEBD5B-514F-2B4C-BBE6-9CFA9FCD8C16}" sibTransId="{95E634EF-00EA-D644-9D14-8379A9413916}"/>
    <dgm:cxn modelId="{0DC51D61-68AB-D543-A301-075B05D7404B}" srcId="{B1136FF1-B123-AF47-BD8F-99B99E1C3183}" destId="{AF45CDCD-B5A7-8648-AE0F-7CF259A43FBA}" srcOrd="1" destOrd="0" parTransId="{C2B74E47-C88B-C947-BD99-E35C840383D4}" sibTransId="{ABDCC188-045F-5C49-8F4A-639E1917AEC0}"/>
    <dgm:cxn modelId="{912521FD-BDAC-A042-91F1-7EB7C042C8C6}" type="presOf" srcId="{28209DD4-62EC-C649-BC80-FC1E617A4AC5}" destId="{C6239ACD-BC3B-A546-BE64-61BFBDEA0C62}" srcOrd="0" destOrd="0" presId="urn:microsoft.com/office/officeart/2008/layout/TitledPictureBlocks"/>
    <dgm:cxn modelId="{9D853968-5B61-C144-AC64-CECB374892EE}" srcId="{0DB9E66E-F884-904D-AC42-A5FE187103BB}" destId="{28209DD4-62EC-C649-BC80-FC1E617A4AC5}" srcOrd="0" destOrd="0" parTransId="{B8F3FB15-BCE4-DB48-9B4A-BA16C7920DE3}" sibTransId="{176480A1-2C8F-3940-97E4-3B033E3F54CA}"/>
    <dgm:cxn modelId="{64E21FB1-0EFA-EC43-B273-6FFF33E5B1F0}" type="presParOf" srcId="{39853023-04D6-124B-AC3B-2262E8A124D1}" destId="{FF303484-CCCE-5D4C-90AF-7A0FE68E8957}" srcOrd="0" destOrd="0" presId="urn:microsoft.com/office/officeart/2008/layout/TitledPictureBlocks"/>
    <dgm:cxn modelId="{0A58064A-0E5E-F048-8BDE-430BF6567E22}" type="presParOf" srcId="{FF303484-CCCE-5D4C-90AF-7A0FE68E8957}" destId="{28FBABC5-3871-8144-AC59-4BF91AEC9E3B}" srcOrd="0" destOrd="0" presId="urn:microsoft.com/office/officeart/2008/layout/TitledPictureBlocks"/>
    <dgm:cxn modelId="{CFC0E26A-0153-9844-874B-41785E645256}" type="presParOf" srcId="{FF303484-CCCE-5D4C-90AF-7A0FE68E8957}" destId="{BD013B09-F86C-4E42-864D-689ED20E24D7}" srcOrd="1" destOrd="0" presId="urn:microsoft.com/office/officeart/2008/layout/TitledPictureBlocks"/>
    <dgm:cxn modelId="{3CF32FB8-F929-8F46-8F47-F5CBE898B936}" type="presParOf" srcId="{FF303484-CCCE-5D4C-90AF-7A0FE68E8957}" destId="{F32D94C8-B7E8-A743-A994-A9F92770DF46}" srcOrd="2" destOrd="0" presId="urn:microsoft.com/office/officeart/2008/layout/TitledPictureBlocks"/>
    <dgm:cxn modelId="{788D506F-EBB6-2044-B52A-44C27E879D29}" type="presParOf" srcId="{39853023-04D6-124B-AC3B-2262E8A124D1}" destId="{9CEC32DE-3148-764E-AA1F-745369477F92}" srcOrd="1" destOrd="0" presId="urn:microsoft.com/office/officeart/2008/layout/TitledPictureBlocks"/>
    <dgm:cxn modelId="{F5986836-6F58-E64A-B04D-1261FA5CC8CD}" type="presParOf" srcId="{39853023-04D6-124B-AC3B-2262E8A124D1}" destId="{F5807F84-88F8-2348-9606-83BC257EEC8A}" srcOrd="2" destOrd="0" presId="urn:microsoft.com/office/officeart/2008/layout/TitledPictureBlocks"/>
    <dgm:cxn modelId="{DA525747-E280-6B40-BBB9-F6656983CC9D}" type="presParOf" srcId="{F5807F84-88F8-2348-9606-83BC257EEC8A}" destId="{496342AA-98AB-DD46-AA5C-9D39A7533B0A}" srcOrd="0" destOrd="0" presId="urn:microsoft.com/office/officeart/2008/layout/TitledPictureBlocks"/>
    <dgm:cxn modelId="{D6370D7C-FE1D-9A4D-AE11-E58CF8008EB1}" type="presParOf" srcId="{F5807F84-88F8-2348-9606-83BC257EEC8A}" destId="{77962EF8-EA0F-8E40-8872-8300E682F87D}" srcOrd="1" destOrd="0" presId="urn:microsoft.com/office/officeart/2008/layout/TitledPictureBlocks"/>
    <dgm:cxn modelId="{EE3B1638-FA08-D848-AAE4-04ACC41A5910}" type="presParOf" srcId="{F5807F84-88F8-2348-9606-83BC257EEC8A}" destId="{3E2D0516-2C6A-9444-9911-B0C33D7E71AC}" srcOrd="2" destOrd="0" presId="urn:microsoft.com/office/officeart/2008/layout/TitledPictureBlocks"/>
    <dgm:cxn modelId="{5E908D01-F054-EF42-A86E-A6FB3F640F7D}" type="presParOf" srcId="{39853023-04D6-124B-AC3B-2262E8A124D1}" destId="{FD763A7F-2C9D-9C4F-8B5C-EF44FD418A2F}" srcOrd="3" destOrd="0" presId="urn:microsoft.com/office/officeart/2008/layout/TitledPictureBlocks"/>
    <dgm:cxn modelId="{7C1CE72D-436D-4145-8C2E-182EAB2E0F15}" type="presParOf" srcId="{39853023-04D6-124B-AC3B-2262E8A124D1}" destId="{9F7E673B-5DB1-E44E-B7D2-E01AE8950BF5}" srcOrd="4" destOrd="0" presId="urn:microsoft.com/office/officeart/2008/layout/TitledPictureBlocks"/>
    <dgm:cxn modelId="{2CBCB685-D55D-E44E-80C2-50830367B5C8}" type="presParOf" srcId="{9F7E673B-5DB1-E44E-B7D2-E01AE8950BF5}" destId="{B241E90B-F5FB-3546-9D7B-BB36ECFB85A3}" srcOrd="0" destOrd="0" presId="urn:microsoft.com/office/officeart/2008/layout/TitledPictureBlocks"/>
    <dgm:cxn modelId="{45011240-FFF6-3349-B9DD-46E38CB110AA}" type="presParOf" srcId="{9F7E673B-5DB1-E44E-B7D2-E01AE8950BF5}" destId="{B911317E-B982-D542-8E20-EE088EAA3F58}" srcOrd="1" destOrd="0" presId="urn:microsoft.com/office/officeart/2008/layout/TitledPictureBlocks"/>
    <dgm:cxn modelId="{7A2E261D-C33C-384E-AC52-A06EA9FF2694}" type="presParOf" srcId="{9F7E673B-5DB1-E44E-B7D2-E01AE8950BF5}" destId="{C6239ACD-BC3B-A546-BE64-61BFBDEA0C62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045B4D-749F-9C45-8B74-181CA4C8549E}" type="doc">
      <dgm:prSet loTypeId="urn:microsoft.com/office/officeart/2008/layout/Titled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02E720D5-19F4-414E-AB5B-EDBCFE93D945}">
      <dgm:prSet phldrT="[Tekst]"/>
      <dgm:spPr/>
      <dgm:t>
        <a:bodyPr/>
        <a:lstStyle/>
        <a:p>
          <a:r>
            <a:rPr lang="pl-PL" dirty="0" err="1" smtClean="0"/>
            <a:t>FutureLearn</a:t>
          </a:r>
          <a:endParaRPr lang="pl-PL" dirty="0"/>
        </a:p>
      </dgm:t>
    </dgm:pt>
    <dgm:pt modelId="{865624CD-0B5E-C747-8614-F73ED72722E1}" type="parTrans" cxnId="{4ADF3630-767E-C14E-9F0E-8081AE8BB9E1}">
      <dgm:prSet/>
      <dgm:spPr/>
      <dgm:t>
        <a:bodyPr/>
        <a:lstStyle/>
        <a:p>
          <a:endParaRPr lang="pl-PL"/>
        </a:p>
      </dgm:t>
    </dgm:pt>
    <dgm:pt modelId="{842C41EA-0B70-6D4F-8130-71B41C07C8AB}" type="sibTrans" cxnId="{4ADF3630-767E-C14E-9F0E-8081AE8BB9E1}">
      <dgm:prSet/>
      <dgm:spPr/>
      <dgm:t>
        <a:bodyPr/>
        <a:lstStyle/>
        <a:p>
          <a:endParaRPr lang="pl-PL"/>
        </a:p>
      </dgm:t>
    </dgm:pt>
    <dgm:pt modelId="{8B09DE33-E2DC-F04C-8A78-E3C06B5CCF54}">
      <dgm:prSet phldrT="[Tekst]"/>
      <dgm:spPr/>
      <dgm:t>
        <a:bodyPr/>
        <a:lstStyle/>
        <a:p>
          <a:r>
            <a:rPr lang="pl-PL" dirty="0" smtClean="0"/>
            <a:t>Uniwersytety w W. Brytanii, British </a:t>
          </a:r>
          <a:r>
            <a:rPr lang="pl-PL" dirty="0" err="1" smtClean="0"/>
            <a:t>Council</a:t>
          </a:r>
          <a:endParaRPr lang="pl-PL" dirty="0"/>
        </a:p>
      </dgm:t>
    </dgm:pt>
    <dgm:pt modelId="{CA8E71EF-6C98-E34A-B581-3B8DA4B4B17B}" type="parTrans" cxnId="{8965F848-D535-C543-B134-B9BE0517E033}">
      <dgm:prSet/>
      <dgm:spPr/>
      <dgm:t>
        <a:bodyPr/>
        <a:lstStyle/>
        <a:p>
          <a:endParaRPr lang="pl-PL"/>
        </a:p>
      </dgm:t>
    </dgm:pt>
    <dgm:pt modelId="{03826978-9C1C-4E4C-BA6B-8E586CF8589E}" type="sibTrans" cxnId="{8965F848-D535-C543-B134-B9BE0517E033}">
      <dgm:prSet/>
      <dgm:spPr/>
      <dgm:t>
        <a:bodyPr/>
        <a:lstStyle/>
        <a:p>
          <a:endParaRPr lang="pl-PL"/>
        </a:p>
      </dgm:t>
    </dgm:pt>
    <dgm:pt modelId="{20B499F8-75D0-E04A-AD19-C8EAB0A9A91B}">
      <dgm:prSet phldrT="[Tekst]"/>
      <dgm:spPr/>
      <dgm:t>
        <a:bodyPr/>
        <a:lstStyle/>
        <a:p>
          <a:r>
            <a:rPr lang="pl-PL" dirty="0" err="1" smtClean="0"/>
            <a:t>iversity</a:t>
          </a:r>
          <a:endParaRPr lang="pl-PL" dirty="0"/>
        </a:p>
      </dgm:t>
    </dgm:pt>
    <dgm:pt modelId="{9A6AFE14-6D19-FC4B-B173-F40CFE72F489}" type="parTrans" cxnId="{3C70B69D-1A32-9A47-B91A-319C67E12626}">
      <dgm:prSet/>
      <dgm:spPr/>
      <dgm:t>
        <a:bodyPr/>
        <a:lstStyle/>
        <a:p>
          <a:endParaRPr lang="pl-PL"/>
        </a:p>
      </dgm:t>
    </dgm:pt>
    <dgm:pt modelId="{36ED550A-B294-8944-8BCA-F0E327ED57D6}" type="sibTrans" cxnId="{3C70B69D-1A32-9A47-B91A-319C67E12626}">
      <dgm:prSet/>
      <dgm:spPr/>
      <dgm:t>
        <a:bodyPr/>
        <a:lstStyle/>
        <a:p>
          <a:endParaRPr lang="pl-PL"/>
        </a:p>
      </dgm:t>
    </dgm:pt>
    <dgm:pt modelId="{E76367DF-233E-4B4C-8832-DE58F634F0B1}">
      <dgm:prSet phldrT="[Tekst]"/>
      <dgm:spPr/>
      <dgm:t>
        <a:bodyPr/>
        <a:lstStyle/>
        <a:p>
          <a:r>
            <a:rPr lang="pl-PL" dirty="0" smtClean="0"/>
            <a:t>Niezależni edukatorzy (Niemcy)</a:t>
          </a:r>
          <a:endParaRPr lang="pl-PL" dirty="0"/>
        </a:p>
      </dgm:t>
    </dgm:pt>
    <dgm:pt modelId="{A00067AA-E321-5E46-AAA6-ED6DE910FA58}" type="parTrans" cxnId="{A16804FA-AC95-AC45-93A4-DB4DDAEEDBC2}">
      <dgm:prSet/>
      <dgm:spPr/>
      <dgm:t>
        <a:bodyPr/>
        <a:lstStyle/>
        <a:p>
          <a:endParaRPr lang="pl-PL"/>
        </a:p>
      </dgm:t>
    </dgm:pt>
    <dgm:pt modelId="{EC43326D-5267-664C-A4B7-2E28673D16D3}" type="sibTrans" cxnId="{A16804FA-AC95-AC45-93A4-DB4DDAEEDBC2}">
      <dgm:prSet/>
      <dgm:spPr/>
      <dgm:t>
        <a:bodyPr/>
        <a:lstStyle/>
        <a:p>
          <a:endParaRPr lang="pl-PL"/>
        </a:p>
      </dgm:t>
    </dgm:pt>
    <dgm:pt modelId="{2D5D6124-B8BB-2947-9754-64CA57BFAC8E}" type="pres">
      <dgm:prSet presAssocID="{5C045B4D-749F-9C45-8B74-181CA4C8549E}" presName="rootNode" presStyleCnt="0">
        <dgm:presLayoutVars>
          <dgm:chMax/>
          <dgm:chPref/>
          <dgm:dir/>
          <dgm:animLvl val="lvl"/>
        </dgm:presLayoutVars>
      </dgm:prSet>
      <dgm:spPr/>
    </dgm:pt>
    <dgm:pt modelId="{C0953531-D6A1-AC44-9C21-16C64C3D7E80}" type="pres">
      <dgm:prSet presAssocID="{02E720D5-19F4-414E-AB5B-EDBCFE93D945}" presName="composite" presStyleCnt="0"/>
      <dgm:spPr/>
    </dgm:pt>
    <dgm:pt modelId="{59C89DD0-4D08-954B-8D2E-88ABB01B70AE}" type="pres">
      <dgm:prSet presAssocID="{02E720D5-19F4-414E-AB5B-EDBCFE93D945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143532A-2F9D-554B-B3AA-CB196171D3C4}" type="pres">
      <dgm:prSet presAssocID="{02E720D5-19F4-414E-AB5B-EDBCFE93D945}" presName="Image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E9A8543-66F6-B84E-8457-1D995BEB2AE6}" type="pres">
      <dgm:prSet presAssocID="{02E720D5-19F4-414E-AB5B-EDBCFE93D945}" presName="ChildText" presStyleLbl="fgAcc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449A3C-C1F3-6345-B2EA-90BA94E4B7A5}" type="pres">
      <dgm:prSet presAssocID="{842C41EA-0B70-6D4F-8130-71B41C07C8AB}" presName="sibTrans" presStyleCnt="0"/>
      <dgm:spPr/>
    </dgm:pt>
    <dgm:pt modelId="{E8B56701-BCB2-E446-9436-C0E8CD5CCF6A}" type="pres">
      <dgm:prSet presAssocID="{20B499F8-75D0-E04A-AD19-C8EAB0A9A91B}" presName="composite" presStyleCnt="0"/>
      <dgm:spPr/>
    </dgm:pt>
    <dgm:pt modelId="{81D1869F-D5AB-8740-B3CF-87B998C23E00}" type="pres">
      <dgm:prSet presAssocID="{20B499F8-75D0-E04A-AD19-C8EAB0A9A91B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15464E4-B031-994F-9D1E-616C17034A26}" type="pres">
      <dgm:prSet presAssocID="{20B499F8-75D0-E04A-AD19-C8EAB0A9A91B}" presName="Image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166E6716-5BF4-4844-94E8-A9E2F8BC70AA}" type="pres">
      <dgm:prSet presAssocID="{20B499F8-75D0-E04A-AD19-C8EAB0A9A91B}" presName="ChildText" presStyleLbl="fgAcc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16804FA-AC95-AC45-93A4-DB4DDAEEDBC2}" srcId="{20B499F8-75D0-E04A-AD19-C8EAB0A9A91B}" destId="{E76367DF-233E-4B4C-8832-DE58F634F0B1}" srcOrd="0" destOrd="0" parTransId="{A00067AA-E321-5E46-AAA6-ED6DE910FA58}" sibTransId="{EC43326D-5267-664C-A4B7-2E28673D16D3}"/>
    <dgm:cxn modelId="{4ADF3630-767E-C14E-9F0E-8081AE8BB9E1}" srcId="{5C045B4D-749F-9C45-8B74-181CA4C8549E}" destId="{02E720D5-19F4-414E-AB5B-EDBCFE93D945}" srcOrd="0" destOrd="0" parTransId="{865624CD-0B5E-C747-8614-F73ED72722E1}" sibTransId="{842C41EA-0B70-6D4F-8130-71B41C07C8AB}"/>
    <dgm:cxn modelId="{D7252C9B-8E1F-954D-AEAB-5D72C40DEDC7}" type="presOf" srcId="{20B499F8-75D0-E04A-AD19-C8EAB0A9A91B}" destId="{81D1869F-D5AB-8740-B3CF-87B998C23E00}" srcOrd="0" destOrd="0" presId="urn:microsoft.com/office/officeart/2008/layout/TitledPictureBlocks"/>
    <dgm:cxn modelId="{BBD1EB4F-54D4-6B4A-B38B-BCF061763FBD}" type="presOf" srcId="{02E720D5-19F4-414E-AB5B-EDBCFE93D945}" destId="{59C89DD0-4D08-954B-8D2E-88ABB01B70AE}" srcOrd="0" destOrd="0" presId="urn:microsoft.com/office/officeart/2008/layout/TitledPictureBlocks"/>
    <dgm:cxn modelId="{04015B41-20CA-A04F-9822-9C664807130F}" type="presOf" srcId="{5C045B4D-749F-9C45-8B74-181CA4C8549E}" destId="{2D5D6124-B8BB-2947-9754-64CA57BFAC8E}" srcOrd="0" destOrd="0" presId="urn:microsoft.com/office/officeart/2008/layout/TitledPictureBlocks"/>
    <dgm:cxn modelId="{E81734C7-96BB-6F47-8848-66EB7E687E2B}" type="presOf" srcId="{8B09DE33-E2DC-F04C-8A78-E3C06B5CCF54}" destId="{BE9A8543-66F6-B84E-8457-1D995BEB2AE6}" srcOrd="0" destOrd="0" presId="urn:microsoft.com/office/officeart/2008/layout/TitledPictureBlocks"/>
    <dgm:cxn modelId="{FA7F017E-E1F4-1F43-B0CD-E491D0B2598F}" type="presOf" srcId="{E76367DF-233E-4B4C-8832-DE58F634F0B1}" destId="{166E6716-5BF4-4844-94E8-A9E2F8BC70AA}" srcOrd="0" destOrd="0" presId="urn:microsoft.com/office/officeart/2008/layout/TitledPictureBlocks"/>
    <dgm:cxn modelId="{8965F848-D535-C543-B134-B9BE0517E033}" srcId="{02E720D5-19F4-414E-AB5B-EDBCFE93D945}" destId="{8B09DE33-E2DC-F04C-8A78-E3C06B5CCF54}" srcOrd="0" destOrd="0" parTransId="{CA8E71EF-6C98-E34A-B581-3B8DA4B4B17B}" sibTransId="{03826978-9C1C-4E4C-BA6B-8E586CF8589E}"/>
    <dgm:cxn modelId="{3C70B69D-1A32-9A47-B91A-319C67E12626}" srcId="{5C045B4D-749F-9C45-8B74-181CA4C8549E}" destId="{20B499F8-75D0-E04A-AD19-C8EAB0A9A91B}" srcOrd="1" destOrd="0" parTransId="{9A6AFE14-6D19-FC4B-B173-F40CFE72F489}" sibTransId="{36ED550A-B294-8944-8BCA-F0E327ED57D6}"/>
    <dgm:cxn modelId="{655B64A0-7E02-074F-A416-DADC9E202005}" type="presParOf" srcId="{2D5D6124-B8BB-2947-9754-64CA57BFAC8E}" destId="{C0953531-D6A1-AC44-9C21-16C64C3D7E80}" srcOrd="0" destOrd="0" presId="urn:microsoft.com/office/officeart/2008/layout/TitledPictureBlocks"/>
    <dgm:cxn modelId="{6559C167-AE94-FE4E-B176-365F7864C1F3}" type="presParOf" srcId="{C0953531-D6A1-AC44-9C21-16C64C3D7E80}" destId="{59C89DD0-4D08-954B-8D2E-88ABB01B70AE}" srcOrd="0" destOrd="0" presId="urn:microsoft.com/office/officeart/2008/layout/TitledPictureBlocks"/>
    <dgm:cxn modelId="{A08AEB3F-7716-AD49-8F37-61850C7C9DA1}" type="presParOf" srcId="{C0953531-D6A1-AC44-9C21-16C64C3D7E80}" destId="{D143532A-2F9D-554B-B3AA-CB196171D3C4}" srcOrd="1" destOrd="0" presId="urn:microsoft.com/office/officeart/2008/layout/TitledPictureBlocks"/>
    <dgm:cxn modelId="{4DF3EF96-4CCE-A642-ACEC-B1993919AC6C}" type="presParOf" srcId="{C0953531-D6A1-AC44-9C21-16C64C3D7E80}" destId="{BE9A8543-66F6-B84E-8457-1D995BEB2AE6}" srcOrd="2" destOrd="0" presId="urn:microsoft.com/office/officeart/2008/layout/TitledPictureBlocks"/>
    <dgm:cxn modelId="{C2BA9AA4-A0A8-9643-B05C-A724372A0F1D}" type="presParOf" srcId="{2D5D6124-B8BB-2947-9754-64CA57BFAC8E}" destId="{1E449A3C-C1F3-6345-B2EA-90BA94E4B7A5}" srcOrd="1" destOrd="0" presId="urn:microsoft.com/office/officeart/2008/layout/TitledPictureBlocks"/>
    <dgm:cxn modelId="{84BB0775-B2C7-5942-8D0E-A6C785141D20}" type="presParOf" srcId="{2D5D6124-B8BB-2947-9754-64CA57BFAC8E}" destId="{E8B56701-BCB2-E446-9436-C0E8CD5CCF6A}" srcOrd="2" destOrd="0" presId="urn:microsoft.com/office/officeart/2008/layout/TitledPictureBlocks"/>
    <dgm:cxn modelId="{67337B27-DD14-AD4E-A1FC-71C1EC6B6042}" type="presParOf" srcId="{E8B56701-BCB2-E446-9436-C0E8CD5CCF6A}" destId="{81D1869F-D5AB-8740-B3CF-87B998C23E00}" srcOrd="0" destOrd="0" presId="urn:microsoft.com/office/officeart/2008/layout/TitledPictureBlocks"/>
    <dgm:cxn modelId="{E3F1ACD2-5790-7A4C-BB6A-726B0D9C748E}" type="presParOf" srcId="{E8B56701-BCB2-E446-9436-C0E8CD5CCF6A}" destId="{115464E4-B031-994F-9D1E-616C17034A26}" srcOrd="1" destOrd="0" presId="urn:microsoft.com/office/officeart/2008/layout/TitledPictureBlocks"/>
    <dgm:cxn modelId="{914DA088-93FB-A44A-BB41-9E19228405DC}" type="presParOf" srcId="{E8B56701-BCB2-E446-9436-C0E8CD5CCF6A}" destId="{166E6716-5BF4-4844-94E8-A9E2F8BC70AA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AA957-8F16-2A42-A581-83FE176F7CA3}">
      <dsp:nvSpPr>
        <dsp:cNvPr id="0" name=""/>
        <dsp:cNvSpPr/>
      </dsp:nvSpPr>
      <dsp:spPr>
        <a:xfrm>
          <a:off x="2817" y="932656"/>
          <a:ext cx="2707463" cy="20008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6FF48C-74C9-5D4B-92A8-AB398C44A2EB}">
      <dsp:nvSpPr>
        <dsp:cNvPr id="0" name=""/>
        <dsp:cNvSpPr/>
      </dsp:nvSpPr>
      <dsp:spPr>
        <a:xfrm>
          <a:off x="550071" y="2570678"/>
          <a:ext cx="2333027" cy="560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l-PL" sz="1700" kern="1200" dirty="0" err="1" smtClean="0"/>
            <a:t>Twitter</a:t>
          </a:r>
          <a:endParaRPr lang="pl-PL" sz="1700" kern="1200" dirty="0"/>
        </a:p>
      </dsp:txBody>
      <dsp:txXfrm>
        <a:off x="550071" y="2570678"/>
        <a:ext cx="2333027" cy="560665"/>
      </dsp:txXfrm>
    </dsp:sp>
    <dsp:sp modelId="{4A197123-A4F7-C54F-A7E2-F9BDEA2DD793}">
      <dsp:nvSpPr>
        <dsp:cNvPr id="0" name=""/>
        <dsp:cNvSpPr/>
      </dsp:nvSpPr>
      <dsp:spPr>
        <a:xfrm>
          <a:off x="3212901" y="932656"/>
          <a:ext cx="2707463" cy="200080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00C74D-58D5-454A-9867-991AAE04EF42}">
      <dsp:nvSpPr>
        <dsp:cNvPr id="0" name=""/>
        <dsp:cNvSpPr/>
      </dsp:nvSpPr>
      <dsp:spPr>
        <a:xfrm>
          <a:off x="3760154" y="2570678"/>
          <a:ext cx="2333027" cy="5606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pl-PL" sz="1700" kern="1200" dirty="0" smtClean="0"/>
            <a:t>Sieć połączeń w </a:t>
          </a:r>
          <a:r>
            <a:rPr lang="pl-PL" sz="1700" kern="1200" dirty="0" err="1" smtClean="0"/>
            <a:t>Twitterze</a:t>
          </a:r>
          <a:endParaRPr lang="pl-PL" sz="1700" kern="1200" dirty="0"/>
        </a:p>
      </dsp:txBody>
      <dsp:txXfrm>
        <a:off x="3760154" y="2570678"/>
        <a:ext cx="2333027" cy="560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13B09-F86C-4E42-864D-689ED20E24D7}">
      <dsp:nvSpPr>
        <dsp:cNvPr id="0" name=""/>
        <dsp:cNvSpPr/>
      </dsp:nvSpPr>
      <dsp:spPr>
        <a:xfrm>
          <a:off x="590420" y="351843"/>
          <a:ext cx="2008437" cy="17017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2D94C8-B7E8-A743-A994-A9F92770DF46}">
      <dsp:nvSpPr>
        <dsp:cNvPr id="0" name=""/>
        <dsp:cNvSpPr/>
      </dsp:nvSpPr>
      <dsp:spPr>
        <a:xfrm>
          <a:off x="2331407" y="589981"/>
          <a:ext cx="952371" cy="99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m.in. Stanford, Yale, Stanford</a:t>
          </a:r>
          <a:endParaRPr lang="pl-PL" sz="1300" kern="1200" dirty="0"/>
        </a:p>
      </dsp:txBody>
      <dsp:txXfrm>
        <a:off x="2359301" y="617875"/>
        <a:ext cx="896583" cy="935442"/>
      </dsp:txXfrm>
    </dsp:sp>
    <dsp:sp modelId="{28FBABC5-3871-8144-AC59-4BF91AEC9E3B}">
      <dsp:nvSpPr>
        <dsp:cNvPr id="0" name=""/>
        <dsp:cNvSpPr/>
      </dsp:nvSpPr>
      <dsp:spPr>
        <a:xfrm>
          <a:off x="590420" y="27358"/>
          <a:ext cx="2008437" cy="2930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err="1" smtClean="0"/>
            <a:t>Coursera</a:t>
          </a:r>
          <a:endParaRPr lang="pl-PL" sz="1300" kern="1200" dirty="0"/>
        </a:p>
      </dsp:txBody>
      <dsp:txXfrm>
        <a:off x="590420" y="27358"/>
        <a:ext cx="2008437" cy="293032"/>
      </dsp:txXfrm>
    </dsp:sp>
    <dsp:sp modelId="{77962EF8-EA0F-8E40-8872-8300E682F87D}">
      <dsp:nvSpPr>
        <dsp:cNvPr id="0" name=""/>
        <dsp:cNvSpPr/>
      </dsp:nvSpPr>
      <dsp:spPr>
        <a:xfrm>
          <a:off x="3605009" y="351843"/>
          <a:ext cx="2008437" cy="17017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2D0516-2C6A-9444-9911-B0C33D7E71AC}">
      <dsp:nvSpPr>
        <dsp:cNvPr id="0" name=""/>
        <dsp:cNvSpPr/>
      </dsp:nvSpPr>
      <dsp:spPr>
        <a:xfrm>
          <a:off x="5345995" y="589981"/>
          <a:ext cx="952371" cy="99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Niezależni edukatorzy</a:t>
          </a:r>
          <a:endParaRPr lang="pl-PL" sz="1300" kern="1200" dirty="0"/>
        </a:p>
      </dsp:txBody>
      <dsp:txXfrm>
        <a:off x="5373889" y="617875"/>
        <a:ext cx="896583" cy="935442"/>
      </dsp:txXfrm>
    </dsp:sp>
    <dsp:sp modelId="{496342AA-98AB-DD46-AA5C-9D39A7533B0A}">
      <dsp:nvSpPr>
        <dsp:cNvPr id="0" name=""/>
        <dsp:cNvSpPr/>
      </dsp:nvSpPr>
      <dsp:spPr>
        <a:xfrm>
          <a:off x="3605009" y="27358"/>
          <a:ext cx="2008437" cy="2930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err="1" smtClean="0"/>
            <a:t>Udacity</a:t>
          </a:r>
          <a:endParaRPr lang="pl-PL" sz="1300" kern="1200" dirty="0"/>
        </a:p>
      </dsp:txBody>
      <dsp:txXfrm>
        <a:off x="3605009" y="27358"/>
        <a:ext cx="2008437" cy="293032"/>
      </dsp:txXfrm>
    </dsp:sp>
    <dsp:sp modelId="{B911317E-B982-D542-8E20-EE088EAA3F58}">
      <dsp:nvSpPr>
        <dsp:cNvPr id="0" name=""/>
        <dsp:cNvSpPr/>
      </dsp:nvSpPr>
      <dsp:spPr>
        <a:xfrm>
          <a:off x="2097714" y="2647400"/>
          <a:ext cx="2008437" cy="17017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239ACD-BC3B-A546-BE64-61BFBDEA0C62}">
      <dsp:nvSpPr>
        <dsp:cNvPr id="0" name=""/>
        <dsp:cNvSpPr/>
      </dsp:nvSpPr>
      <dsp:spPr>
        <a:xfrm>
          <a:off x="3838701" y="2885538"/>
          <a:ext cx="952371" cy="9912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m.in. MIT, Harvard,</a:t>
          </a:r>
          <a:endParaRPr lang="pl-PL" sz="1300" kern="1200" dirty="0"/>
        </a:p>
      </dsp:txBody>
      <dsp:txXfrm>
        <a:off x="3866595" y="2913432"/>
        <a:ext cx="896583" cy="935442"/>
      </dsp:txXfrm>
    </dsp:sp>
    <dsp:sp modelId="{B241E90B-F5FB-3546-9D7B-BB36ECFB85A3}">
      <dsp:nvSpPr>
        <dsp:cNvPr id="0" name=""/>
        <dsp:cNvSpPr/>
      </dsp:nvSpPr>
      <dsp:spPr>
        <a:xfrm>
          <a:off x="2097714" y="2322915"/>
          <a:ext cx="2008437" cy="2930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err="1" smtClean="0"/>
            <a:t>edX</a:t>
          </a:r>
          <a:endParaRPr lang="pl-PL" sz="1300" kern="1200" dirty="0"/>
        </a:p>
      </dsp:txBody>
      <dsp:txXfrm>
        <a:off x="2097714" y="2322915"/>
        <a:ext cx="2008437" cy="2930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3532A-2F9D-554B-B3AA-CB196171D3C4}">
      <dsp:nvSpPr>
        <dsp:cNvPr id="0" name=""/>
        <dsp:cNvSpPr/>
      </dsp:nvSpPr>
      <dsp:spPr>
        <a:xfrm>
          <a:off x="5925" y="1280147"/>
          <a:ext cx="2866518" cy="2428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E9A8543-66F6-B84E-8457-1D995BEB2AE6}">
      <dsp:nvSpPr>
        <dsp:cNvPr id="0" name=""/>
        <dsp:cNvSpPr/>
      </dsp:nvSpPr>
      <dsp:spPr>
        <a:xfrm>
          <a:off x="2490729" y="1620027"/>
          <a:ext cx="1359261" cy="1414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Uniwersytety w W. Brytanii, British </a:t>
          </a:r>
          <a:r>
            <a:rPr lang="pl-PL" sz="1500" kern="1200" dirty="0" err="1" smtClean="0"/>
            <a:t>Council</a:t>
          </a:r>
          <a:endParaRPr lang="pl-PL" sz="1500" kern="1200" dirty="0"/>
        </a:p>
      </dsp:txBody>
      <dsp:txXfrm>
        <a:off x="2530540" y="1659838"/>
        <a:ext cx="1279639" cy="1335100"/>
      </dsp:txXfrm>
    </dsp:sp>
    <dsp:sp modelId="{59C89DD0-4D08-954B-8D2E-88ABB01B70AE}">
      <dsp:nvSpPr>
        <dsp:cNvPr id="0" name=""/>
        <dsp:cNvSpPr/>
      </dsp:nvSpPr>
      <dsp:spPr>
        <a:xfrm>
          <a:off x="5925" y="817031"/>
          <a:ext cx="2866518" cy="418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err="1" smtClean="0"/>
            <a:t>FutureLearn</a:t>
          </a:r>
          <a:endParaRPr lang="pl-PL" sz="1900" kern="1200" dirty="0"/>
        </a:p>
      </dsp:txBody>
      <dsp:txXfrm>
        <a:off x="5925" y="817031"/>
        <a:ext cx="2866518" cy="418227"/>
      </dsp:txXfrm>
    </dsp:sp>
    <dsp:sp modelId="{115464E4-B031-994F-9D1E-616C17034A26}">
      <dsp:nvSpPr>
        <dsp:cNvPr id="0" name=""/>
        <dsp:cNvSpPr/>
      </dsp:nvSpPr>
      <dsp:spPr>
        <a:xfrm>
          <a:off x="4379609" y="1280147"/>
          <a:ext cx="2866518" cy="24287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6E6716-5BF4-4844-94E8-A9E2F8BC70AA}">
      <dsp:nvSpPr>
        <dsp:cNvPr id="0" name=""/>
        <dsp:cNvSpPr/>
      </dsp:nvSpPr>
      <dsp:spPr>
        <a:xfrm>
          <a:off x="6864412" y="1620027"/>
          <a:ext cx="1359261" cy="14147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kern="1200" dirty="0" smtClean="0"/>
            <a:t>Niezależni edukatorzy (Niemcy)</a:t>
          </a:r>
          <a:endParaRPr lang="pl-PL" sz="1500" kern="1200" dirty="0"/>
        </a:p>
      </dsp:txBody>
      <dsp:txXfrm>
        <a:off x="6904223" y="1659838"/>
        <a:ext cx="1279639" cy="1335100"/>
      </dsp:txXfrm>
    </dsp:sp>
    <dsp:sp modelId="{81D1869F-D5AB-8740-B3CF-87B998C23E00}">
      <dsp:nvSpPr>
        <dsp:cNvPr id="0" name=""/>
        <dsp:cNvSpPr/>
      </dsp:nvSpPr>
      <dsp:spPr>
        <a:xfrm>
          <a:off x="4379609" y="817031"/>
          <a:ext cx="2866518" cy="418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kern="1200" dirty="0" err="1" smtClean="0"/>
            <a:t>iversity</a:t>
          </a:r>
          <a:endParaRPr lang="pl-PL" sz="1900" kern="1200" dirty="0"/>
        </a:p>
      </dsp:txBody>
      <dsp:txXfrm>
        <a:off x="4379609" y="817031"/>
        <a:ext cx="2866518" cy="418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00B96-A7E1-E145-8A20-822CEB86E0FF}" type="datetimeFigureOut">
              <a:rPr lang="pl-PL" smtClean="0"/>
              <a:t>23.03.2014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24BB4-DA79-8B40-8A85-2AD51D4E02F1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311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4D81-97D4-6E46-A7CE-DA1953AD9411}" type="datetimeFigureOut">
              <a:rPr lang="pl-PL" smtClean="0"/>
              <a:t>23.03.2014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6AFE7-0F14-BB48-B6DE-3BDD27148664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0331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6AFE7-0F14-BB48-B6DE-3BDD2714866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08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6AFE7-0F14-BB48-B6DE-3BDD2714866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440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 banalne treści,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6AFE7-0F14-BB48-B6DE-3BDD2714866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476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Przykłady </a:t>
            </a:r>
            <a:r>
              <a:rPr lang="pl-PL" dirty="0" err="1" smtClean="0"/>
              <a:t>telekolaboracji</a:t>
            </a:r>
            <a:r>
              <a:rPr lang="pl-PL" dirty="0" smtClean="0"/>
              <a:t> w mojego doświadczenia z Pampeluna, z Francją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6AFE7-0F14-BB48-B6DE-3BDD2714866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5900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Ni </a:t>
            </a:r>
            <a:r>
              <a:rPr lang="pl-PL" dirty="0" err="1" smtClean="0"/>
              <a:t>etylko</a:t>
            </a:r>
            <a:r>
              <a:rPr lang="pl-PL" dirty="0" smtClean="0"/>
              <a:t> </a:t>
            </a:r>
            <a:r>
              <a:rPr lang="pl-PL" dirty="0" err="1" smtClean="0"/>
              <a:t>tes</a:t>
            </a:r>
            <a:r>
              <a:rPr lang="pl-PL" dirty="0" smtClean="0"/>
              <a:t>: pytane,</a:t>
            </a:r>
            <a:r>
              <a:rPr lang="pl-PL" baseline="0" dirty="0" smtClean="0"/>
              <a:t> odpowiedź, ale oceniania </a:t>
            </a:r>
            <a:r>
              <a:rPr lang="pl-PL" baseline="0" dirty="0" err="1" smtClean="0"/>
              <a:t>uczesnrtictwa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6AFE7-0F14-BB48-B6DE-3BDD2714866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75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l-PL" dirty="0" smtClean="0"/>
              <a:t>Kliknij, aby </a:t>
            </a:r>
            <a:r>
              <a:rPr lang="pl-PL" dirty="0" err="1" smtClean="0"/>
              <a:t>edyt</a:t>
            </a:r>
            <a:r>
              <a:rPr lang="pl-PL" dirty="0" smtClean="0"/>
              <a:t>. styl wz. tyt.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706E-71F9-5944-9F8C-EBF5EA835C14}" type="datetime1">
              <a:rPr lang="pl-PL" smtClean="0"/>
              <a:t>23.03.2014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554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98B9-46CF-4940-B64B-C4D9AE005F78}" type="datetime1">
              <a:rPr lang="pl-PL" smtClean="0"/>
              <a:t>23.03.2014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84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08B3-6A30-BC44-AA33-87AC099F4747}" type="datetime1">
              <a:rPr lang="pl-PL" smtClean="0"/>
              <a:t>23.03.2014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06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55C78-99EB-804B-AB04-D2056532325F}" type="datetime1">
              <a:rPr lang="pl-PL" smtClean="0"/>
              <a:t>23.03.2014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39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F52E-8928-074E-9784-D9EDCCBFACDF}" type="datetime1">
              <a:rPr lang="pl-PL" smtClean="0"/>
              <a:t>23.03.2014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835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86D-91B7-5B46-A654-CBF44D027876}" type="datetime1">
              <a:rPr lang="pl-PL" smtClean="0"/>
              <a:t>23.03.2014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58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6271-CA15-0943-ADD5-8F7D0D458D0A}" type="datetime1">
              <a:rPr lang="pl-PL" smtClean="0"/>
              <a:t>23.03.2014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799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A024B-7659-2E4F-8ADA-D16001C1F000}" type="datetime1">
              <a:rPr lang="pl-PL" smtClean="0"/>
              <a:t>23.03.2014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14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1AF23-CBF9-0F4C-A07E-55A783F625B5}" type="datetime1">
              <a:rPr lang="pl-PL" smtClean="0"/>
              <a:t>23.03.2014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344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6A06D-14DF-9945-86DB-03BD4920580D}" type="datetime1">
              <a:rPr lang="pl-PL" smtClean="0"/>
              <a:t>23.03.2014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87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CE2-CB35-CC43-8B87-E61A232E1E5E}" type="datetime1">
              <a:rPr lang="pl-PL" smtClean="0"/>
              <a:t>23.03.2014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621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465CA-E34F-EE4D-99D6-565BAE23E894}" type="datetime1">
              <a:rPr lang="pl-PL" smtClean="0"/>
              <a:t>23.03.2014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Tydzień Akademicki, PWSZ Krosno, 24 marca 2014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EC1A-BE95-BA43-93C3-B423506E3E73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050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eo.org.pl/pl/xyz/mooc" TargetMode="Externa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peneducationeuropa.eu/en/european_scoreboard_moocs" TargetMode="Externa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lus.google.com/u/0/communities/102331797178606749149" TargetMode="Externa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a2ErbchIu9E&amp;feature=share&amp;list=PLOnKtuBFJfkBITr38M0xpA1e25mOkPbXa" TargetMode="Externa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src=typd&amp;q=%23pwszkrosno" TargetMode="Externa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penbadges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W8amMCVAJQ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FM-EAosLAI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sswiata.pl/zylinska/2014/02/22/nowe-technologie-w-nauczaniu-jezykow-obcych/" TargetMode="Externa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Nowe spojrzenie na edukację: jak technologie komputerowe wpływają na zmiany w kształceniu. </a:t>
            </a:r>
            <a:r>
              <a:rPr lang="cs-CZ" dirty="0"/>
              <a:t/>
            </a:r>
            <a:br>
              <a:rPr lang="cs-CZ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Dr Marcin Kleban, UJ, Kraków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@makle1</a:t>
            </a:r>
          </a:p>
          <a:p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999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E47187"/>
                </a:solidFill>
              </a:rPr>
              <a:t>MOOCs</a:t>
            </a:r>
            <a:r>
              <a:rPr lang="pl-PL" dirty="0" smtClean="0">
                <a:solidFill>
                  <a:srgbClr val="E47187"/>
                </a:solidFill>
              </a:rPr>
              <a:t>: otwarte kursy online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MOOC (ang. </a:t>
            </a:r>
            <a:r>
              <a:rPr lang="pl-PL" dirty="0" err="1" smtClean="0"/>
              <a:t>Massively</a:t>
            </a:r>
            <a:r>
              <a:rPr lang="pl-PL" dirty="0" smtClean="0"/>
              <a:t> Open Online Courses): upowszechniają wiedzę</a:t>
            </a:r>
          </a:p>
          <a:p>
            <a:r>
              <a:rPr lang="pl-PL" dirty="0" smtClean="0"/>
              <a:t>Są narzędziem promującym kształcenie w tradycyjnych instytucjach (uniwersytety)</a:t>
            </a:r>
          </a:p>
          <a:p>
            <a:r>
              <a:rPr lang="pl-PL" dirty="0" smtClean="0"/>
              <a:t>2 typy: </a:t>
            </a:r>
          </a:p>
          <a:p>
            <a:pPr marL="45720" indent="0">
              <a:buNone/>
            </a:pPr>
            <a:r>
              <a:rPr lang="pl-PL" dirty="0" smtClean="0"/>
              <a:t>- </a:t>
            </a:r>
            <a:r>
              <a:rPr lang="pl-PL" dirty="0" err="1" smtClean="0"/>
              <a:t>xMOOC</a:t>
            </a:r>
            <a:r>
              <a:rPr lang="pl-PL" dirty="0" smtClean="0"/>
              <a:t>: zinstytucjonalizowany MOOC: </a:t>
            </a:r>
            <a:r>
              <a:rPr lang="pl-PL" dirty="0" err="1" smtClean="0"/>
              <a:t>Coursera</a:t>
            </a:r>
            <a:r>
              <a:rPr lang="pl-PL" dirty="0" smtClean="0"/>
              <a:t>, </a:t>
            </a:r>
            <a:r>
              <a:rPr lang="pl-PL" dirty="0" err="1" smtClean="0"/>
              <a:t>Udacity</a:t>
            </a:r>
            <a:r>
              <a:rPr lang="pl-PL" dirty="0"/>
              <a:t> </a:t>
            </a:r>
            <a:r>
              <a:rPr lang="pl-PL" dirty="0" smtClean="0"/>
              <a:t>i inne</a:t>
            </a:r>
          </a:p>
          <a:p>
            <a:pPr marL="45720" indent="0">
              <a:buNone/>
            </a:pPr>
            <a:r>
              <a:rPr lang="pl-PL" dirty="0" smtClean="0"/>
              <a:t>- </a:t>
            </a:r>
            <a:r>
              <a:rPr lang="pl-PL" dirty="0" err="1" smtClean="0"/>
              <a:t>cMOOC</a:t>
            </a:r>
            <a:r>
              <a:rPr lang="pl-PL" dirty="0" smtClean="0"/>
              <a:t>: otwarte formy współuczestnictwa w kursie, zakładają uczenie się wzajemne, przenikanie się ról nauczyciela i ucznia, „przechowywanie” treści i dzielenie się wiedzą 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E47187"/>
                </a:solidFill>
              </a:rPr>
              <a:t>xMOOC</a:t>
            </a:r>
            <a:r>
              <a:rPr lang="pl-PL" dirty="0" smtClean="0">
                <a:solidFill>
                  <a:srgbClr val="E47187"/>
                </a:solidFill>
              </a:rPr>
              <a:t>: </a:t>
            </a:r>
            <a:r>
              <a:rPr lang="pl-PL" dirty="0" smtClean="0">
                <a:solidFill>
                  <a:srgbClr val="E47187"/>
                </a:solidFill>
              </a:rPr>
              <a:t>przykłady USA i partnerzy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87046319"/>
              </p:ext>
            </p:extLst>
          </p:nvPr>
        </p:nvGraphicFramePr>
        <p:xfrm>
          <a:off x="738909" y="1600201"/>
          <a:ext cx="6888788" cy="437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003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>
                <a:solidFill>
                  <a:srgbClr val="E47187"/>
                </a:solidFill>
              </a:rPr>
              <a:t>MOOCs</a:t>
            </a:r>
            <a:r>
              <a:rPr lang="pl-PL" dirty="0" smtClean="0">
                <a:solidFill>
                  <a:srgbClr val="E47187"/>
                </a:solidFill>
              </a:rPr>
              <a:t> w </a:t>
            </a:r>
            <a:r>
              <a:rPr lang="pl-PL" dirty="0" smtClean="0">
                <a:solidFill>
                  <a:srgbClr val="E47187"/>
                </a:solidFill>
              </a:rPr>
              <a:t>Europie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9035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187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rgbClr val="E47187"/>
                </a:solidFill>
              </a:rPr>
              <a:t>x</a:t>
            </a:r>
            <a:r>
              <a:rPr lang="pl-PL" dirty="0" err="1" smtClean="0">
                <a:solidFill>
                  <a:srgbClr val="E47187"/>
                </a:solidFill>
              </a:rPr>
              <a:t>MOOC</a:t>
            </a:r>
            <a:r>
              <a:rPr lang="pl-PL" dirty="0" smtClean="0">
                <a:solidFill>
                  <a:srgbClr val="E47187"/>
                </a:solidFill>
              </a:rPr>
              <a:t>: Polski MOOC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4" name="Symbol zastępczy zawartości 3" descr="Zrzut ekranu 2014-03-21 o 16.26.08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1" b="12951"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4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MOOC: statystyki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6" name="Symbol zastępczy zawartości 5" descr="Zrzut ekranu 2014-03-21 o 19.31.35.png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512" t="-41069" r="-36293" b="-28950"/>
          <a:stretch/>
        </p:blipFill>
        <p:spPr>
          <a:xfrm>
            <a:off x="828632" y="-294261"/>
            <a:ext cx="8105983" cy="7503629"/>
          </a:xfrm>
          <a:effectLst>
            <a:softEdge rad="190500"/>
          </a:effectLst>
        </p:spPr>
      </p:pic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1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>
                <a:solidFill>
                  <a:srgbClr val="E47187"/>
                </a:solidFill>
              </a:rPr>
              <a:t>cMOOC</a:t>
            </a:r>
            <a:r>
              <a:rPr lang="pl-PL" dirty="0" smtClean="0">
                <a:solidFill>
                  <a:srgbClr val="E47187"/>
                </a:solidFill>
              </a:rPr>
              <a:t>: uczenie się w społeczności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4" name="Symbol zastępczy zawartości 3" descr="Zrzut ekranu 2014-03-21 o 16.16.27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 b="5353"/>
          <a:stretch>
            <a:fillRect/>
          </a:stretch>
        </p:blipFill>
        <p:spPr>
          <a:effectLst>
            <a:softEdge rad="190500"/>
          </a:effec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8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Rozwijanie </a:t>
            </a:r>
            <a:r>
              <a:rPr lang="pl-PL" dirty="0" smtClean="0">
                <a:solidFill>
                  <a:srgbClr val="E47187"/>
                </a:solidFill>
              </a:rPr>
              <a:t>umiejętności cyfrowych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pl-PL" dirty="0" smtClean="0"/>
              <a:t>Umiejętności cyfrowe </a:t>
            </a:r>
            <a:r>
              <a:rPr lang="pl-PL" dirty="0"/>
              <a:t>to</a:t>
            </a:r>
            <a:r>
              <a:rPr lang="pl-PL" dirty="0" smtClean="0"/>
              <a:t>: </a:t>
            </a:r>
          </a:p>
          <a:p>
            <a:pPr marL="45720" indent="0">
              <a:buNone/>
            </a:pPr>
            <a:endParaRPr lang="pl-PL" dirty="0" smtClean="0"/>
          </a:p>
          <a:p>
            <a:r>
              <a:rPr lang="pl-PL" dirty="0" smtClean="0"/>
              <a:t>Rozumienie</a:t>
            </a:r>
          </a:p>
          <a:p>
            <a:r>
              <a:rPr lang="pl-PL" dirty="0" smtClean="0"/>
              <a:t>Tworzenie</a:t>
            </a:r>
          </a:p>
          <a:p>
            <a:r>
              <a:rPr lang="pl-PL" dirty="0"/>
              <a:t>Remiksowanie</a:t>
            </a:r>
            <a:endParaRPr lang="pl-PL" dirty="0" smtClean="0"/>
          </a:p>
          <a:p>
            <a:r>
              <a:rPr lang="pl-PL" dirty="0" smtClean="0"/>
              <a:t>Krytyczne ocenianie</a:t>
            </a:r>
          </a:p>
          <a:p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Rozumienie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Wybór właściwego narzędzia do nauki i zdobywania wiedzy</a:t>
            </a:r>
          </a:p>
          <a:p>
            <a:r>
              <a:rPr lang="pl-PL" dirty="0" smtClean="0"/>
              <a:t>Wiedza na temat narzędzi cyfrowych i ich </a:t>
            </a:r>
            <a:r>
              <a:rPr lang="pl-PL" dirty="0" smtClean="0"/>
              <a:t>wykorzystywania</a:t>
            </a:r>
          </a:p>
          <a:p>
            <a:pPr marL="0" indent="0">
              <a:buNone/>
            </a:pPr>
            <a:r>
              <a:rPr lang="pl-PL" dirty="0" smtClean="0">
                <a:solidFill>
                  <a:srgbClr val="FFFF00"/>
                </a:solidFill>
              </a:rPr>
              <a:t>X-pro II, Valencia??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pl-PL" dirty="0" smtClean="0"/>
              <a:t>Obsługa programów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8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Tworzenie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Narzędzia web 2.0</a:t>
            </a:r>
          </a:p>
          <a:p>
            <a:r>
              <a:rPr lang="pl-PL" dirty="0" smtClean="0"/>
              <a:t>Blogi</a:t>
            </a:r>
          </a:p>
          <a:p>
            <a:r>
              <a:rPr lang="pl-PL" dirty="0" smtClean="0"/>
              <a:t>Video</a:t>
            </a:r>
          </a:p>
          <a:p>
            <a:r>
              <a:rPr lang="pl-PL" dirty="0" smtClean="0"/>
              <a:t>Fotografie, grafiki</a:t>
            </a:r>
          </a:p>
          <a:p>
            <a:r>
              <a:rPr lang="pl-PL" dirty="0" smtClean="0"/>
              <a:t>Strony internetowe</a:t>
            </a:r>
          </a:p>
          <a:p>
            <a:r>
              <a:rPr lang="pl-PL" dirty="0" smtClean="0"/>
              <a:t>Strony i grupy </a:t>
            </a:r>
            <a:r>
              <a:rPr lang="pl-PL" dirty="0" err="1" smtClean="0"/>
              <a:t>Facebook</a:t>
            </a:r>
            <a:r>
              <a:rPr lang="pl-PL" dirty="0" smtClean="0"/>
              <a:t>, Google+</a:t>
            </a:r>
          </a:p>
          <a:p>
            <a:r>
              <a:rPr lang="pl-PL" dirty="0" smtClean="0"/>
              <a:t>Wpisy na </a:t>
            </a:r>
            <a:r>
              <a:rPr lang="pl-PL" dirty="0" err="1" smtClean="0"/>
              <a:t>Twitterze</a:t>
            </a:r>
            <a:r>
              <a:rPr lang="pl-PL" dirty="0" smtClean="0"/>
              <a:t>, znaczniki, np. #nauczyciel</a:t>
            </a:r>
          </a:p>
          <a:p>
            <a:r>
              <a:rPr lang="pl-PL" dirty="0" smtClean="0"/>
              <a:t>Wpisy na </a:t>
            </a:r>
            <a:r>
              <a:rPr lang="pl-PL" dirty="0" err="1" smtClean="0"/>
              <a:t>Instagram</a:t>
            </a:r>
            <a:r>
              <a:rPr lang="pl-PL" dirty="0" smtClean="0"/>
              <a:t> i znaczniki, np.  #szkoła</a:t>
            </a:r>
          </a:p>
          <a:p>
            <a:r>
              <a:rPr lang="pl-PL" dirty="0" smtClean="0"/>
              <a:t>Wiadomości: </a:t>
            </a:r>
            <a:r>
              <a:rPr lang="pl-PL" dirty="0" err="1"/>
              <a:t>W</a:t>
            </a:r>
            <a:r>
              <a:rPr lang="pl-PL" dirty="0" err="1" smtClean="0"/>
              <a:t>hatsapp</a:t>
            </a:r>
            <a:r>
              <a:rPr lang="pl-PL" dirty="0" smtClean="0"/>
              <a:t>, </a:t>
            </a:r>
            <a:r>
              <a:rPr lang="pl-PL" dirty="0" err="1"/>
              <a:t>S</a:t>
            </a:r>
            <a:r>
              <a:rPr lang="pl-PL" dirty="0" err="1" smtClean="0"/>
              <a:t>napchat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81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Remiksowanie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6" name="Symbol zastępczy zawartości 5" descr="Zrzut ekranu 2014-03-17 o 13.20.55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" b="4240"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7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Pytania i komentarze?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      </a:t>
            </a:r>
            <a:r>
              <a:rPr lang="pl-PL" dirty="0" err="1" smtClean="0"/>
              <a:t>Twitter</a:t>
            </a:r>
            <a:r>
              <a:rPr lang="pl-PL" dirty="0" smtClean="0"/>
              <a:t>: </a:t>
            </a:r>
            <a:r>
              <a:rPr lang="pl-PL" dirty="0" smtClean="0">
                <a:hlinkClick r:id="rId3"/>
              </a:rPr>
              <a:t>#pwszkrosno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 dirty="0"/>
          </a:p>
        </p:txBody>
      </p:sp>
      <p:pic>
        <p:nvPicPr>
          <p:cNvPr id="5" name="Symbol zastępczy zawartości 8" descr="images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1199994" y="3128450"/>
            <a:ext cx="1323558" cy="7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6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Remiksowanie: </a:t>
            </a:r>
            <a:r>
              <a:rPr lang="pl-PL" dirty="0" err="1" smtClean="0">
                <a:solidFill>
                  <a:srgbClr val="E47187"/>
                </a:solidFill>
              </a:rPr>
              <a:t>memy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Obraz 3" descr="piese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710" y="2436855"/>
            <a:ext cx="4305800" cy="23826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8" name="Dowolny kształt 7"/>
          <p:cNvSpPr/>
          <p:nvPr/>
        </p:nvSpPr>
        <p:spPr>
          <a:xfrm>
            <a:off x="1893467" y="3670506"/>
            <a:ext cx="1328133" cy="1424838"/>
          </a:xfrm>
          <a:custGeom>
            <a:avLst/>
            <a:gdLst>
              <a:gd name="connsiteX0" fmla="*/ 646641 w 1328133"/>
              <a:gd name="connsiteY0" fmla="*/ 0 h 1424838"/>
              <a:gd name="connsiteX1" fmla="*/ 646641 w 1328133"/>
              <a:gd name="connsiteY1" fmla="*/ 0 h 1424838"/>
              <a:gd name="connsiteX2" fmla="*/ 491756 w 1328133"/>
              <a:gd name="connsiteY2" fmla="*/ 15488 h 1424838"/>
              <a:gd name="connsiteX3" fmla="*/ 422058 w 1328133"/>
              <a:gd name="connsiteY3" fmla="*/ 38719 h 1424838"/>
              <a:gd name="connsiteX4" fmla="*/ 391081 w 1328133"/>
              <a:gd name="connsiteY4" fmla="*/ 46462 h 1424838"/>
              <a:gd name="connsiteX5" fmla="*/ 321383 w 1328133"/>
              <a:gd name="connsiteY5" fmla="*/ 69693 h 1424838"/>
              <a:gd name="connsiteX6" fmla="*/ 251685 w 1328133"/>
              <a:gd name="connsiteY6" fmla="*/ 100668 h 1424838"/>
              <a:gd name="connsiteX7" fmla="*/ 189731 w 1328133"/>
              <a:gd name="connsiteY7" fmla="*/ 154874 h 1424838"/>
              <a:gd name="connsiteX8" fmla="*/ 166498 w 1328133"/>
              <a:gd name="connsiteY8" fmla="*/ 162618 h 1424838"/>
              <a:gd name="connsiteX9" fmla="*/ 120033 w 1328133"/>
              <a:gd name="connsiteY9" fmla="*/ 193592 h 1424838"/>
              <a:gd name="connsiteX10" fmla="*/ 112289 w 1328133"/>
              <a:gd name="connsiteY10" fmla="*/ 216823 h 1424838"/>
              <a:gd name="connsiteX11" fmla="*/ 65823 w 1328133"/>
              <a:gd name="connsiteY11" fmla="*/ 271029 h 1424838"/>
              <a:gd name="connsiteX12" fmla="*/ 50335 w 1328133"/>
              <a:gd name="connsiteY12" fmla="*/ 309747 h 1424838"/>
              <a:gd name="connsiteX13" fmla="*/ 11614 w 1328133"/>
              <a:gd name="connsiteY13" fmla="*/ 433646 h 1424838"/>
              <a:gd name="connsiteX14" fmla="*/ 11614 w 1328133"/>
              <a:gd name="connsiteY14" fmla="*/ 751137 h 1424838"/>
              <a:gd name="connsiteX15" fmla="*/ 27102 w 1328133"/>
              <a:gd name="connsiteY15" fmla="*/ 789856 h 1424838"/>
              <a:gd name="connsiteX16" fmla="*/ 50335 w 1328133"/>
              <a:gd name="connsiteY16" fmla="*/ 851805 h 1424838"/>
              <a:gd name="connsiteX17" fmla="*/ 65823 w 1328133"/>
              <a:gd name="connsiteY17" fmla="*/ 898267 h 1424838"/>
              <a:gd name="connsiteX18" fmla="*/ 112289 w 1328133"/>
              <a:gd name="connsiteY18" fmla="*/ 944730 h 1424838"/>
              <a:gd name="connsiteX19" fmla="*/ 205219 w 1328133"/>
              <a:gd name="connsiteY19" fmla="*/ 1045397 h 1424838"/>
              <a:gd name="connsiteX20" fmla="*/ 329127 w 1328133"/>
              <a:gd name="connsiteY20" fmla="*/ 1138322 h 1424838"/>
              <a:gd name="connsiteX21" fmla="*/ 398825 w 1328133"/>
              <a:gd name="connsiteY21" fmla="*/ 1184784 h 1424838"/>
              <a:gd name="connsiteX22" fmla="*/ 445291 w 1328133"/>
              <a:gd name="connsiteY22" fmla="*/ 1223502 h 1424838"/>
              <a:gd name="connsiteX23" fmla="*/ 607919 w 1328133"/>
              <a:gd name="connsiteY23" fmla="*/ 1324170 h 1424838"/>
              <a:gd name="connsiteX24" fmla="*/ 847991 w 1328133"/>
              <a:gd name="connsiteY24" fmla="*/ 1417094 h 1424838"/>
              <a:gd name="connsiteX25" fmla="*/ 894456 w 1328133"/>
              <a:gd name="connsiteY25" fmla="*/ 1424838 h 1424838"/>
              <a:gd name="connsiteX26" fmla="*/ 1026108 w 1328133"/>
              <a:gd name="connsiteY26" fmla="*/ 1409351 h 1424838"/>
              <a:gd name="connsiteX27" fmla="*/ 1088062 w 1328133"/>
              <a:gd name="connsiteY27" fmla="*/ 1362888 h 1424838"/>
              <a:gd name="connsiteX28" fmla="*/ 1165504 w 1328133"/>
              <a:gd name="connsiteY28" fmla="*/ 1300939 h 1424838"/>
              <a:gd name="connsiteX29" fmla="*/ 1219714 w 1328133"/>
              <a:gd name="connsiteY29" fmla="*/ 1246733 h 1424838"/>
              <a:gd name="connsiteX30" fmla="*/ 1266179 w 1328133"/>
              <a:gd name="connsiteY30" fmla="*/ 1146065 h 1424838"/>
              <a:gd name="connsiteX31" fmla="*/ 1289412 w 1328133"/>
              <a:gd name="connsiteY31" fmla="*/ 1099603 h 1424838"/>
              <a:gd name="connsiteX32" fmla="*/ 1304900 w 1328133"/>
              <a:gd name="connsiteY32" fmla="*/ 998935 h 1424838"/>
              <a:gd name="connsiteX33" fmla="*/ 1328133 w 1328133"/>
              <a:gd name="connsiteY33" fmla="*/ 820831 h 1424838"/>
              <a:gd name="connsiteX34" fmla="*/ 1312644 w 1328133"/>
              <a:gd name="connsiteY34" fmla="*/ 642726 h 1424838"/>
              <a:gd name="connsiteX35" fmla="*/ 1304900 w 1328133"/>
              <a:gd name="connsiteY35" fmla="*/ 565289 h 1424838"/>
              <a:gd name="connsiteX36" fmla="*/ 1289412 w 1328133"/>
              <a:gd name="connsiteY36" fmla="*/ 511083 h 1424838"/>
              <a:gd name="connsiteX37" fmla="*/ 1273923 w 1328133"/>
              <a:gd name="connsiteY37" fmla="*/ 449134 h 1424838"/>
              <a:gd name="connsiteX38" fmla="*/ 1242946 w 1328133"/>
              <a:gd name="connsiteY38" fmla="*/ 394928 h 1424838"/>
              <a:gd name="connsiteX39" fmla="*/ 1196481 w 1328133"/>
              <a:gd name="connsiteY39" fmla="*/ 309747 h 1424838"/>
              <a:gd name="connsiteX40" fmla="*/ 1173248 w 1328133"/>
              <a:gd name="connsiteY40" fmla="*/ 286516 h 1424838"/>
              <a:gd name="connsiteX41" fmla="*/ 1142271 w 1328133"/>
              <a:gd name="connsiteY41" fmla="*/ 247798 h 1424838"/>
              <a:gd name="connsiteX42" fmla="*/ 1111294 w 1328133"/>
              <a:gd name="connsiteY42" fmla="*/ 201336 h 1424838"/>
              <a:gd name="connsiteX43" fmla="*/ 1064829 w 1328133"/>
              <a:gd name="connsiteY43" fmla="*/ 154874 h 1424838"/>
              <a:gd name="connsiteX44" fmla="*/ 1049341 w 1328133"/>
              <a:gd name="connsiteY44" fmla="*/ 131643 h 1424838"/>
              <a:gd name="connsiteX45" fmla="*/ 1002875 w 1328133"/>
              <a:gd name="connsiteY45" fmla="*/ 123899 h 1424838"/>
              <a:gd name="connsiteX46" fmla="*/ 979642 w 1328133"/>
              <a:gd name="connsiteY46" fmla="*/ 116155 h 1424838"/>
              <a:gd name="connsiteX47" fmla="*/ 871223 w 1328133"/>
              <a:gd name="connsiteY47" fmla="*/ 100668 h 1424838"/>
              <a:gd name="connsiteX48" fmla="*/ 824758 w 1328133"/>
              <a:gd name="connsiteY48" fmla="*/ 92924 h 1424838"/>
              <a:gd name="connsiteX49" fmla="*/ 793781 w 1328133"/>
              <a:gd name="connsiteY49" fmla="*/ 85181 h 1424838"/>
              <a:gd name="connsiteX50" fmla="*/ 731827 w 1328133"/>
              <a:gd name="connsiteY50" fmla="*/ 77437 h 1424838"/>
              <a:gd name="connsiteX51" fmla="*/ 716339 w 1328133"/>
              <a:gd name="connsiteY51" fmla="*/ 54206 h 1424838"/>
              <a:gd name="connsiteX52" fmla="*/ 677617 w 1328133"/>
              <a:gd name="connsiteY52" fmla="*/ 46462 h 1424838"/>
              <a:gd name="connsiteX53" fmla="*/ 646641 w 1328133"/>
              <a:gd name="connsiteY53" fmla="*/ 38719 h 1424838"/>
              <a:gd name="connsiteX54" fmla="*/ 553710 w 1328133"/>
              <a:gd name="connsiteY54" fmla="*/ 15488 h 1424838"/>
              <a:gd name="connsiteX55" fmla="*/ 646641 w 1328133"/>
              <a:gd name="connsiteY55" fmla="*/ 0 h 142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328133" h="1424838">
                <a:moveTo>
                  <a:pt x="646641" y="0"/>
                </a:moveTo>
                <a:lnTo>
                  <a:pt x="646641" y="0"/>
                </a:lnTo>
                <a:cubicBezTo>
                  <a:pt x="595013" y="5163"/>
                  <a:pt x="542887" y="6673"/>
                  <a:pt x="491756" y="15488"/>
                </a:cubicBezTo>
                <a:cubicBezTo>
                  <a:pt x="467623" y="19649"/>
                  <a:pt x="445816" y="32780"/>
                  <a:pt x="422058" y="38719"/>
                </a:cubicBezTo>
                <a:lnTo>
                  <a:pt x="391081" y="46462"/>
                </a:lnTo>
                <a:cubicBezTo>
                  <a:pt x="325924" y="89898"/>
                  <a:pt x="425715" y="27964"/>
                  <a:pt x="321383" y="69693"/>
                </a:cubicBezTo>
                <a:cubicBezTo>
                  <a:pt x="207231" y="115350"/>
                  <a:pt x="377147" y="75576"/>
                  <a:pt x="251685" y="100668"/>
                </a:cubicBezTo>
                <a:cubicBezTo>
                  <a:pt x="231690" y="120662"/>
                  <a:pt x="214616" y="140655"/>
                  <a:pt x="189731" y="154874"/>
                </a:cubicBezTo>
                <a:cubicBezTo>
                  <a:pt x="182643" y="158924"/>
                  <a:pt x="173634" y="158654"/>
                  <a:pt x="166498" y="162618"/>
                </a:cubicBezTo>
                <a:cubicBezTo>
                  <a:pt x="150226" y="171657"/>
                  <a:pt x="120033" y="193592"/>
                  <a:pt x="120033" y="193592"/>
                </a:cubicBezTo>
                <a:cubicBezTo>
                  <a:pt x="117452" y="201336"/>
                  <a:pt x="116339" y="209736"/>
                  <a:pt x="112289" y="216823"/>
                </a:cubicBezTo>
                <a:cubicBezTo>
                  <a:pt x="99043" y="240003"/>
                  <a:pt x="84133" y="252721"/>
                  <a:pt x="65823" y="271029"/>
                </a:cubicBezTo>
                <a:cubicBezTo>
                  <a:pt x="60660" y="283935"/>
                  <a:pt x="55010" y="296657"/>
                  <a:pt x="50335" y="309747"/>
                </a:cubicBezTo>
                <a:cubicBezTo>
                  <a:pt x="29494" y="368099"/>
                  <a:pt x="27434" y="378279"/>
                  <a:pt x="11614" y="433646"/>
                </a:cubicBezTo>
                <a:cubicBezTo>
                  <a:pt x="-3049" y="565590"/>
                  <a:pt x="-4673" y="550276"/>
                  <a:pt x="11614" y="751137"/>
                </a:cubicBezTo>
                <a:cubicBezTo>
                  <a:pt x="12737" y="764992"/>
                  <a:pt x="22706" y="776669"/>
                  <a:pt x="27102" y="789856"/>
                </a:cubicBezTo>
                <a:cubicBezTo>
                  <a:pt x="77393" y="940726"/>
                  <a:pt x="-13026" y="693416"/>
                  <a:pt x="50335" y="851805"/>
                </a:cubicBezTo>
                <a:cubicBezTo>
                  <a:pt x="56398" y="866962"/>
                  <a:pt x="54279" y="886724"/>
                  <a:pt x="65823" y="898267"/>
                </a:cubicBezTo>
                <a:cubicBezTo>
                  <a:pt x="81312" y="913755"/>
                  <a:pt x="99146" y="927208"/>
                  <a:pt x="112289" y="944730"/>
                </a:cubicBezTo>
                <a:cubicBezTo>
                  <a:pt x="141965" y="984295"/>
                  <a:pt x="160176" y="1011617"/>
                  <a:pt x="205219" y="1045397"/>
                </a:cubicBezTo>
                <a:cubicBezTo>
                  <a:pt x="246522" y="1076372"/>
                  <a:pt x="286170" y="1109686"/>
                  <a:pt x="329127" y="1138322"/>
                </a:cubicBezTo>
                <a:cubicBezTo>
                  <a:pt x="352360" y="1153809"/>
                  <a:pt x="376308" y="1168273"/>
                  <a:pt x="398825" y="1184784"/>
                </a:cubicBezTo>
                <a:cubicBezTo>
                  <a:pt x="415083" y="1196706"/>
                  <a:pt x="428516" y="1212319"/>
                  <a:pt x="445291" y="1223502"/>
                </a:cubicBezTo>
                <a:cubicBezTo>
                  <a:pt x="498339" y="1258865"/>
                  <a:pt x="549068" y="1299650"/>
                  <a:pt x="607919" y="1324170"/>
                </a:cubicBezTo>
                <a:cubicBezTo>
                  <a:pt x="685805" y="1356620"/>
                  <a:pt x="764338" y="1397791"/>
                  <a:pt x="847991" y="1417094"/>
                </a:cubicBezTo>
                <a:cubicBezTo>
                  <a:pt x="863291" y="1420624"/>
                  <a:pt x="878968" y="1422257"/>
                  <a:pt x="894456" y="1424838"/>
                </a:cubicBezTo>
                <a:cubicBezTo>
                  <a:pt x="938340" y="1419676"/>
                  <a:pt x="984023" y="1422817"/>
                  <a:pt x="1026108" y="1409351"/>
                </a:cubicBezTo>
                <a:cubicBezTo>
                  <a:pt x="1050694" y="1401484"/>
                  <a:pt x="1066583" y="1377206"/>
                  <a:pt x="1088062" y="1362888"/>
                </a:cubicBezTo>
                <a:cubicBezTo>
                  <a:pt x="1180437" y="1301310"/>
                  <a:pt x="1094881" y="1362730"/>
                  <a:pt x="1165504" y="1300939"/>
                </a:cubicBezTo>
                <a:cubicBezTo>
                  <a:pt x="1200284" y="1270508"/>
                  <a:pt x="1195259" y="1287489"/>
                  <a:pt x="1219714" y="1246733"/>
                </a:cubicBezTo>
                <a:cubicBezTo>
                  <a:pt x="1239210" y="1214242"/>
                  <a:pt x="1250348" y="1180363"/>
                  <a:pt x="1266179" y="1146065"/>
                </a:cubicBezTo>
                <a:cubicBezTo>
                  <a:pt x="1273436" y="1130343"/>
                  <a:pt x="1281668" y="1115090"/>
                  <a:pt x="1289412" y="1099603"/>
                </a:cubicBezTo>
                <a:cubicBezTo>
                  <a:pt x="1297301" y="1052273"/>
                  <a:pt x="1298256" y="1048764"/>
                  <a:pt x="1304900" y="998935"/>
                </a:cubicBezTo>
                <a:cubicBezTo>
                  <a:pt x="1312813" y="939589"/>
                  <a:pt x="1328133" y="820831"/>
                  <a:pt x="1328133" y="820831"/>
                </a:cubicBezTo>
                <a:cubicBezTo>
                  <a:pt x="1322970" y="761463"/>
                  <a:pt x="1318040" y="702074"/>
                  <a:pt x="1312644" y="642726"/>
                </a:cubicBezTo>
                <a:cubicBezTo>
                  <a:pt x="1310295" y="616891"/>
                  <a:pt x="1309408" y="590835"/>
                  <a:pt x="1304900" y="565289"/>
                </a:cubicBezTo>
                <a:cubicBezTo>
                  <a:pt x="1301634" y="546783"/>
                  <a:pt x="1294254" y="529240"/>
                  <a:pt x="1289412" y="511083"/>
                </a:cubicBezTo>
                <a:cubicBezTo>
                  <a:pt x="1283927" y="490516"/>
                  <a:pt x="1281829" y="468897"/>
                  <a:pt x="1273923" y="449134"/>
                </a:cubicBezTo>
                <a:cubicBezTo>
                  <a:pt x="1266193" y="429812"/>
                  <a:pt x="1252813" y="413251"/>
                  <a:pt x="1242946" y="394928"/>
                </a:cubicBezTo>
                <a:cubicBezTo>
                  <a:pt x="1228339" y="367803"/>
                  <a:pt x="1215274" y="334803"/>
                  <a:pt x="1196481" y="309747"/>
                </a:cubicBezTo>
                <a:cubicBezTo>
                  <a:pt x="1189910" y="300986"/>
                  <a:pt x="1180259" y="294929"/>
                  <a:pt x="1173248" y="286516"/>
                </a:cubicBezTo>
                <a:cubicBezTo>
                  <a:pt x="1124408" y="227912"/>
                  <a:pt x="1187328" y="292850"/>
                  <a:pt x="1142271" y="247798"/>
                </a:cubicBezTo>
                <a:cubicBezTo>
                  <a:pt x="1123858" y="192561"/>
                  <a:pt x="1149967" y="259341"/>
                  <a:pt x="1111294" y="201336"/>
                </a:cubicBezTo>
                <a:cubicBezTo>
                  <a:pt x="1077949" y="151322"/>
                  <a:pt x="1148981" y="205362"/>
                  <a:pt x="1064829" y="154874"/>
                </a:cubicBezTo>
                <a:cubicBezTo>
                  <a:pt x="1059666" y="147130"/>
                  <a:pt x="1057665" y="135805"/>
                  <a:pt x="1049341" y="131643"/>
                </a:cubicBezTo>
                <a:cubicBezTo>
                  <a:pt x="1035296" y="124621"/>
                  <a:pt x="1018203" y="127305"/>
                  <a:pt x="1002875" y="123899"/>
                </a:cubicBezTo>
                <a:cubicBezTo>
                  <a:pt x="994906" y="122128"/>
                  <a:pt x="987681" y="117574"/>
                  <a:pt x="979642" y="116155"/>
                </a:cubicBezTo>
                <a:cubicBezTo>
                  <a:pt x="943691" y="109811"/>
                  <a:pt x="907326" y="106083"/>
                  <a:pt x="871223" y="100668"/>
                </a:cubicBezTo>
                <a:cubicBezTo>
                  <a:pt x="855695" y="98339"/>
                  <a:pt x="840155" y="96003"/>
                  <a:pt x="824758" y="92924"/>
                </a:cubicBezTo>
                <a:cubicBezTo>
                  <a:pt x="814321" y="90837"/>
                  <a:pt x="804280" y="86931"/>
                  <a:pt x="793781" y="85181"/>
                </a:cubicBezTo>
                <a:cubicBezTo>
                  <a:pt x="773252" y="81760"/>
                  <a:pt x="752478" y="80018"/>
                  <a:pt x="731827" y="77437"/>
                </a:cubicBezTo>
                <a:cubicBezTo>
                  <a:pt x="726664" y="69693"/>
                  <a:pt x="724420" y="58823"/>
                  <a:pt x="716339" y="54206"/>
                </a:cubicBezTo>
                <a:cubicBezTo>
                  <a:pt x="704910" y="47676"/>
                  <a:pt x="690467" y="49317"/>
                  <a:pt x="677617" y="46462"/>
                </a:cubicBezTo>
                <a:cubicBezTo>
                  <a:pt x="667227" y="44153"/>
                  <a:pt x="656813" y="41849"/>
                  <a:pt x="646641" y="38719"/>
                </a:cubicBezTo>
                <a:cubicBezTo>
                  <a:pt x="563174" y="13039"/>
                  <a:pt x="603462" y="15488"/>
                  <a:pt x="553710" y="15488"/>
                </a:cubicBezTo>
                <a:lnTo>
                  <a:pt x="646641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629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Remiksowanie: </a:t>
            </a:r>
            <a:r>
              <a:rPr lang="pl-PL" dirty="0" err="1" smtClean="0">
                <a:solidFill>
                  <a:srgbClr val="E47187"/>
                </a:solidFill>
              </a:rPr>
              <a:t>memy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Tym zajmują się uczniowie….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Obraz 3" descr="m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786" y="2612920"/>
            <a:ext cx="4042353" cy="3088358"/>
          </a:xfrm>
          <a:prstGeom prst="rect">
            <a:avLst/>
          </a:prstGeom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4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Krytyczne ocenianie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Umiejętność oceny przydatności zastosowania narzędzi do osiągania wybranych celów, ocena możliwości i ograniczeń technologii, np.: </a:t>
            </a:r>
          </a:p>
          <a:p>
            <a:r>
              <a:rPr lang="pl-PL" dirty="0" err="1" smtClean="0"/>
              <a:t>Dropbox</a:t>
            </a:r>
            <a:r>
              <a:rPr lang="pl-PL" dirty="0" smtClean="0"/>
              <a:t>: </a:t>
            </a:r>
            <a:r>
              <a:rPr lang="pl-PL" dirty="0" smtClean="0">
                <a:solidFill>
                  <a:srgbClr val="FF0000"/>
                </a:solidFill>
              </a:rPr>
              <a:t>zalety</a:t>
            </a:r>
            <a:r>
              <a:rPr lang="pl-PL" dirty="0" smtClean="0"/>
              <a:t>: umożliwia przechowywanie dokumentów/plików medialnych w chmurze, współdzielenie plików i folderów, </a:t>
            </a:r>
            <a:r>
              <a:rPr lang="pl-PL" dirty="0" smtClean="0">
                <a:solidFill>
                  <a:srgbClr val="FF0000"/>
                </a:solidFill>
              </a:rPr>
              <a:t>wada</a:t>
            </a:r>
            <a:r>
              <a:rPr lang="pl-PL" dirty="0" smtClean="0"/>
              <a:t>: nie ma możliwości współredakcji plików w czasie rzeczywistym</a:t>
            </a:r>
          </a:p>
          <a:p>
            <a:r>
              <a:rPr lang="pl-PL" dirty="0" smtClean="0"/>
              <a:t>Umiejętność dokonania krytycznej oceny źródeł informacji i ich wykorzystania przez innych, np. w celach komercyjnych, promowania ideologii lub osiągania celów politycznych</a:t>
            </a:r>
          </a:p>
          <a:p>
            <a:r>
              <a:rPr lang="pl-PL" dirty="0" smtClean="0"/>
              <a:t>Umiejętność dokonania krytycznej oceny wartości wiedzy zawartej na stronach internetowych czy sieciach </a:t>
            </a:r>
            <a:r>
              <a:rPr lang="pl-PL" dirty="0" err="1" smtClean="0"/>
              <a:t>społecznościowych</a:t>
            </a:r>
            <a:endParaRPr lang="pl-PL" dirty="0" smtClean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Nauczanie na odległość i kształcenie mieszane (</a:t>
            </a:r>
            <a:r>
              <a:rPr lang="pl-PL" dirty="0" err="1" smtClean="0">
                <a:solidFill>
                  <a:srgbClr val="E47187"/>
                </a:solidFill>
              </a:rPr>
              <a:t>blended</a:t>
            </a:r>
            <a:r>
              <a:rPr lang="pl-PL" dirty="0" smtClean="0">
                <a:solidFill>
                  <a:srgbClr val="E47187"/>
                </a:solidFill>
              </a:rPr>
              <a:t> learning)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Efektywne wykorzystanie </a:t>
            </a:r>
            <a:r>
              <a:rPr lang="pl-PL" dirty="0" smtClean="0"/>
              <a:t>dostępnych platform edukacyjnych</a:t>
            </a:r>
          </a:p>
          <a:p>
            <a:r>
              <a:rPr lang="pl-PL" dirty="0" smtClean="0"/>
              <a:t>Potrzebne są umiejętności </a:t>
            </a:r>
            <a:r>
              <a:rPr lang="pl-PL" dirty="0" smtClean="0"/>
              <a:t>pedagogiczne</a:t>
            </a:r>
          </a:p>
          <a:p>
            <a:r>
              <a:rPr lang="pl-PL" dirty="0" smtClean="0"/>
              <a:t>Wykorzystanie technologii mobilnych</a:t>
            </a:r>
          </a:p>
          <a:p>
            <a:r>
              <a:rPr lang="pl-PL" dirty="0" smtClean="0"/>
              <a:t>Nauczanie przekraczające bariery czasowe i przestrzenne</a:t>
            </a:r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7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Współpraca na odległość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Klasa/grupa jako zespół ludzi, również odległych od siebie  w sensie geograficznym</a:t>
            </a:r>
          </a:p>
          <a:p>
            <a:r>
              <a:rPr lang="pl-PL" dirty="0" smtClean="0">
                <a:solidFill>
                  <a:srgbClr val="FF0000"/>
                </a:solidFill>
              </a:rPr>
              <a:t>Zalety:</a:t>
            </a:r>
          </a:p>
          <a:p>
            <a:r>
              <a:rPr lang="pl-PL" dirty="0" smtClean="0"/>
              <a:t>Kształcenie umiejętności cyfrowych</a:t>
            </a:r>
          </a:p>
          <a:p>
            <a:r>
              <a:rPr lang="pl-PL" dirty="0" smtClean="0"/>
              <a:t>Kształcenie umiejętności współpracy w grupie</a:t>
            </a:r>
          </a:p>
          <a:p>
            <a:r>
              <a:rPr lang="pl-PL" dirty="0" smtClean="0"/>
              <a:t>Kształcenie kompetencji </a:t>
            </a:r>
            <a:r>
              <a:rPr lang="pl-PL" dirty="0" smtClean="0"/>
              <a:t>interkulturowej</a:t>
            </a:r>
            <a:endParaRPr lang="pl-PL" dirty="0" smtClean="0"/>
          </a:p>
          <a:p>
            <a:r>
              <a:rPr lang="pl-PL" dirty="0" smtClean="0">
                <a:solidFill>
                  <a:srgbClr val="FF0000"/>
                </a:solidFill>
              </a:rPr>
              <a:t>Zagrożenia:</a:t>
            </a:r>
            <a:r>
              <a:rPr lang="pl-PL" dirty="0" smtClean="0"/>
              <a:t> </a:t>
            </a:r>
          </a:p>
          <a:p>
            <a:r>
              <a:rPr lang="pl-PL" dirty="0" smtClean="0"/>
              <a:t>współpraca nauczycieli, różnice w harmonogramach, strefach czasowych, różnice w poziomie cyfrowych umiejętności, różne wymagania</a:t>
            </a:r>
            <a:r>
              <a:rPr lang="pl-PL" dirty="0"/>
              <a:t> </a:t>
            </a:r>
            <a:r>
              <a:rPr lang="pl-PL" dirty="0" smtClean="0"/>
              <a:t>i oczekiwania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0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Nowe wyzwania dla oceniania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Uczenie się jako uczestnictwo w społecznościach zgłębiających wiedzę</a:t>
            </a:r>
          </a:p>
          <a:p>
            <a:r>
              <a:rPr lang="pl-PL" dirty="0" smtClean="0"/>
              <a:t>Jak zmierzyć i ocenić aktywność w sieci?</a:t>
            </a:r>
          </a:p>
          <a:p>
            <a:r>
              <a:rPr lang="pl-PL" dirty="0" smtClean="0"/>
              <a:t>Jak zmierzyć i ocenić uczestnictwo w społecznościach?</a:t>
            </a:r>
          </a:p>
          <a:p>
            <a:r>
              <a:rPr lang="pl-PL" dirty="0" smtClean="0"/>
              <a:t>Gdzie wyznaczyć linię pomiędzy prywatnością a treściami dostępnymi publicznie ?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1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Jak </a:t>
            </a:r>
            <a:r>
              <a:rPr lang="pl-PL" dirty="0" smtClean="0">
                <a:solidFill>
                  <a:srgbClr val="E47187"/>
                </a:solidFill>
              </a:rPr>
              <a:t>oceniać aktywność </a:t>
            </a:r>
            <a:r>
              <a:rPr lang="pl-PL" dirty="0" smtClean="0">
                <a:solidFill>
                  <a:srgbClr val="E47187"/>
                </a:solidFill>
              </a:rPr>
              <a:t>w sieci?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Możemy oceniać: wytworzone obiekty cyfrowe uczniów/studentów, umiejętności cyfrowe, aktywność w osobistych przestrzeniach kształcenia (ang. </a:t>
            </a:r>
            <a:r>
              <a:rPr lang="pl-PL" dirty="0" err="1" smtClean="0"/>
              <a:t>personal</a:t>
            </a:r>
            <a:r>
              <a:rPr lang="pl-PL" dirty="0" smtClean="0"/>
              <a:t> learning </a:t>
            </a:r>
            <a:r>
              <a:rPr lang="pl-PL" dirty="0" err="1" smtClean="0"/>
              <a:t>spaces</a:t>
            </a:r>
            <a:r>
              <a:rPr lang="pl-PL" dirty="0" smtClean="0"/>
              <a:t>) – Portfolio</a:t>
            </a:r>
          </a:p>
          <a:p>
            <a:r>
              <a:rPr lang="pl-PL" dirty="0" smtClean="0"/>
              <a:t>Formalne docenianie osiągnięć cyfrowych: Przykład: otwarte odznaki edukacyjne (np. </a:t>
            </a:r>
            <a:r>
              <a:rPr lang="pl-PL" dirty="0" smtClean="0">
                <a:hlinkClick r:id="rId2"/>
              </a:rPr>
              <a:t>Mozilla Open </a:t>
            </a:r>
            <a:r>
              <a:rPr lang="pl-PL" dirty="0" err="1" smtClean="0">
                <a:hlinkClick r:id="rId2"/>
              </a:rPr>
              <a:t>Badges</a:t>
            </a:r>
            <a:r>
              <a:rPr lang="pl-PL" dirty="0"/>
              <a:t>)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3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Ocenianie: odznaki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5" name="Symbol zastępczy zawartości 4" descr="photo_17677_landscape_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2242652" y="2044332"/>
            <a:ext cx="5352211" cy="2943510"/>
          </a:xfrm>
          <a:ln>
            <a:solidFill>
              <a:srgbClr val="FF0000">
                <a:alpha val="0"/>
              </a:srgbClr>
            </a:solidFill>
          </a:ln>
          <a:effectLst>
            <a:softEdge rad="127000"/>
          </a:effectLst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6234105" y="5079857"/>
            <a:ext cx="2315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/>
              <a:t>Zd</a:t>
            </a:r>
            <a:r>
              <a:rPr lang="pl-PL" sz="1000" dirty="0" err="1" smtClean="0"/>
              <a:t>jecie</a:t>
            </a:r>
            <a:r>
              <a:rPr lang="pl-PL" sz="1000" dirty="0" smtClean="0"/>
              <a:t>: Bob </a:t>
            </a:r>
            <a:r>
              <a:rPr lang="pl-PL" sz="1000" dirty="0" err="1"/>
              <a:t>McGrath</a:t>
            </a:r>
            <a:r>
              <a:rPr lang="pl-PL" sz="1000" dirty="0"/>
              <a:t> </a:t>
            </a:r>
            <a:r>
              <a:rPr lang="pl-PL" sz="1000" dirty="0" smtClean="0"/>
              <a:t>, The </a:t>
            </a:r>
            <a:r>
              <a:rPr lang="pl-PL" sz="1000" dirty="0" err="1" smtClean="0"/>
              <a:t>Chronicle</a:t>
            </a:r>
            <a:r>
              <a:rPr lang="pl-PL" sz="1000" dirty="0" smtClean="0"/>
              <a:t> of </a:t>
            </a:r>
            <a:r>
              <a:rPr lang="pl-PL" sz="1000" dirty="0" err="1" smtClean="0"/>
              <a:t>Higher</a:t>
            </a:r>
            <a:r>
              <a:rPr lang="pl-PL" sz="1000" dirty="0" smtClean="0"/>
              <a:t> </a:t>
            </a:r>
            <a:r>
              <a:rPr lang="pl-PL" sz="1000" dirty="0" err="1" smtClean="0"/>
              <a:t>Education</a:t>
            </a:r>
            <a:endParaRPr lang="pl-PL" sz="1000" dirty="0"/>
          </a:p>
        </p:txBody>
      </p:sp>
      <p:sp>
        <p:nvSpPr>
          <p:cNvPr id="22" name="Prostokąt 21"/>
          <p:cNvSpPr/>
          <p:nvPr/>
        </p:nvSpPr>
        <p:spPr>
          <a:xfrm>
            <a:off x="3058971" y="2996806"/>
            <a:ext cx="1912825" cy="906011"/>
          </a:xfrm>
          <a:prstGeom prst="rect">
            <a:avLst/>
          </a:prstGeom>
          <a:noFill/>
          <a:ln>
            <a:solidFill>
              <a:srgbClr val="FF0000">
                <a:alpha val="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/>
          <p:cNvSpPr/>
          <p:nvPr/>
        </p:nvSpPr>
        <p:spPr>
          <a:xfrm>
            <a:off x="3124200" y="3058755"/>
            <a:ext cx="1847596" cy="844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637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759E-6 -2.60528E-6 L -0.00173 0.14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7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Szanse dla edukacji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Elastyczne formy edukacji: przekraczanie barier czasu, przestrzeni</a:t>
            </a:r>
          </a:p>
          <a:p>
            <a:r>
              <a:rPr lang="pl-PL" dirty="0" smtClean="0"/>
              <a:t>Umiędzynarodowienie nauczania</a:t>
            </a:r>
          </a:p>
          <a:p>
            <a:r>
              <a:rPr lang="pl-PL" dirty="0" smtClean="0"/>
              <a:t>Personalizacja kształcenia</a:t>
            </a:r>
          </a:p>
          <a:p>
            <a:r>
              <a:rPr lang="pl-PL" dirty="0" smtClean="0"/>
              <a:t>Aktywna rola studentów/uczniów</a:t>
            </a:r>
          </a:p>
          <a:p>
            <a:r>
              <a:rPr lang="pl-PL" dirty="0" smtClean="0"/>
              <a:t>Zwiększenie mobilności nauczycieli i studentów/uczniów</a:t>
            </a:r>
          </a:p>
          <a:p>
            <a:r>
              <a:rPr lang="pl-PL" dirty="0" smtClean="0"/>
              <a:t>Praca w społecznościach skupionych wokół własnych zainteresowań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3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Podsumowanie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Nieuchronne zmiany w edukacji wywołane szerokim dostępem do wiedzy</a:t>
            </a:r>
          </a:p>
          <a:p>
            <a:r>
              <a:rPr lang="pl-PL" dirty="0" smtClean="0"/>
              <a:t>Konieczność wykorzystania wiedzy istniejącej w otwartym dostępie</a:t>
            </a:r>
          </a:p>
          <a:p>
            <a:r>
              <a:rPr lang="pl-PL" dirty="0" smtClean="0"/>
              <a:t>Konieczność kształcenia umiejętności cyfrowych</a:t>
            </a:r>
            <a:endParaRPr lang="pl-PL" dirty="0"/>
          </a:p>
          <a:p>
            <a:r>
              <a:rPr lang="pl-PL" dirty="0" smtClean="0"/>
              <a:t>Szanse dla edukacji: powszechność edukacji, uczenie się od najlepszych, przekraczanie barier edukacyjnych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6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Wpływ technologii na kształcenie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8787" indent="-457200">
              <a:spcBef>
                <a:spcPts val="638"/>
              </a:spcBef>
              <a:spcAft>
                <a:spcPts val="1425"/>
              </a:spcAft>
              <a:buSzPct val="45000"/>
              <a:buFont typeface="Arial" pitchFamily="34" charset="0"/>
              <a:buChar char="•"/>
            </a:pPr>
            <a:r>
              <a:rPr lang="pl-PL" dirty="0">
                <a:latin typeface="Corbel" pitchFamily="34" charset="0"/>
              </a:rPr>
              <a:t>Obniża się wiek, w którym zaczynamy korzystać z </a:t>
            </a:r>
            <a:r>
              <a:rPr lang="en-US" dirty="0" err="1">
                <a:latin typeface="Corbel" pitchFamily="34" charset="0"/>
              </a:rPr>
              <a:t>komputerów</a:t>
            </a:r>
            <a:r>
              <a:rPr lang="en-US" dirty="0">
                <a:latin typeface="Corbel" pitchFamily="34" charset="0"/>
              </a:rPr>
              <a:t>, </a:t>
            </a:r>
            <a:r>
              <a:rPr lang="en-US" dirty="0" err="1">
                <a:latin typeface="Corbel" pitchFamily="34" charset="0"/>
              </a:rPr>
              <a:t>np</a:t>
            </a:r>
            <a:r>
              <a:rPr lang="en-US" dirty="0">
                <a:latin typeface="Corbel" pitchFamily="34" charset="0"/>
              </a:rPr>
              <a:t>. w </a:t>
            </a:r>
            <a:r>
              <a:rPr lang="en-US" dirty="0" err="1">
                <a:latin typeface="Corbel" pitchFamily="34" charset="0"/>
              </a:rPr>
              <a:t>Szwecji</a:t>
            </a:r>
            <a:r>
              <a:rPr lang="en-US" dirty="0">
                <a:latin typeface="Corbel" pitchFamily="34" charset="0"/>
              </a:rPr>
              <a:t> </a:t>
            </a:r>
            <a:r>
              <a:rPr lang="pl-PL" dirty="0">
                <a:latin typeface="Corbel" pitchFamily="34" charset="0"/>
              </a:rPr>
              <a:t>5</a:t>
            </a:r>
            <a:r>
              <a:rPr lang="en-US" dirty="0">
                <a:latin typeface="Corbel" pitchFamily="34" charset="0"/>
              </a:rPr>
              <a:t>0% 3-latków </a:t>
            </a:r>
            <a:r>
              <a:rPr lang="en-US" dirty="0" err="1">
                <a:latin typeface="Corbel" pitchFamily="34" charset="0"/>
              </a:rPr>
              <a:t>korzysta</a:t>
            </a:r>
            <a:r>
              <a:rPr lang="en-US" dirty="0">
                <a:latin typeface="Corbel" pitchFamily="34" charset="0"/>
              </a:rPr>
              <a:t> z </a:t>
            </a:r>
            <a:r>
              <a:rPr lang="en-US" dirty="0" err="1">
                <a:latin typeface="Corbel" pitchFamily="34" charset="0"/>
              </a:rPr>
              <a:t>Internetu</a:t>
            </a:r>
            <a:r>
              <a:rPr lang="en-US" dirty="0">
                <a:latin typeface="Corbel" pitchFamily="34" charset="0"/>
              </a:rPr>
              <a:t>, 90% 6-latków</a:t>
            </a:r>
          </a:p>
          <a:p>
            <a:pPr marL="458787" indent="-457200">
              <a:spcBef>
                <a:spcPts val="638"/>
              </a:spcBef>
              <a:spcAft>
                <a:spcPts val="1425"/>
              </a:spcAft>
              <a:buSzPct val="45000"/>
              <a:buFont typeface="Arial" pitchFamily="34" charset="0"/>
              <a:buChar char="•"/>
            </a:pPr>
            <a:r>
              <a:rPr lang="en-US" dirty="0" err="1">
                <a:latin typeface="Corbel" pitchFamily="34" charset="0"/>
              </a:rPr>
              <a:t>Cyfrowi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natywni</a:t>
            </a:r>
            <a:r>
              <a:rPr lang="en-US" dirty="0">
                <a:latin typeface="Corbel" pitchFamily="34" charset="0"/>
              </a:rPr>
              <a:t>? (</a:t>
            </a:r>
            <a:r>
              <a:rPr lang="en-US" dirty="0" err="1">
                <a:latin typeface="Corbel" pitchFamily="34" charset="0"/>
              </a:rPr>
              <a:t>Prensky</a:t>
            </a:r>
            <a:r>
              <a:rPr lang="en-US" dirty="0">
                <a:latin typeface="Corbel" pitchFamily="34" charset="0"/>
              </a:rPr>
              <a:t>, 2001)</a:t>
            </a:r>
          </a:p>
          <a:p>
            <a:pPr marL="458787" indent="-457200">
              <a:spcBef>
                <a:spcPts val="638"/>
              </a:spcBef>
              <a:spcAft>
                <a:spcPts val="1425"/>
              </a:spcAft>
              <a:buSzPct val="45000"/>
              <a:buFont typeface="Arial" pitchFamily="34" charset="0"/>
              <a:buChar char="•"/>
            </a:pPr>
            <a:r>
              <a:rPr lang="en-US" dirty="0" err="1">
                <a:latin typeface="Corbel" pitchFamily="34" charset="0"/>
              </a:rPr>
              <a:t>Pokolenie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wychowane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na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multimediach</a:t>
            </a:r>
            <a:endParaRPr lang="en-US" dirty="0">
              <a:latin typeface="Corbel" pitchFamily="34" charset="0"/>
            </a:endParaRPr>
          </a:p>
          <a:p>
            <a:pPr marL="458787" indent="-457200">
              <a:spcBef>
                <a:spcPts val="638"/>
              </a:spcBef>
              <a:spcAft>
                <a:spcPts val="1425"/>
              </a:spcAft>
              <a:buSzPct val="45000"/>
              <a:buFont typeface="Arial" pitchFamily="34" charset="0"/>
              <a:buChar char="•"/>
            </a:pPr>
            <a:r>
              <a:rPr lang="en-US" dirty="0" err="1" smtClean="0">
                <a:latin typeface="Corbel" pitchFamily="34" charset="0"/>
              </a:rPr>
              <a:t>Smartfony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coraz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bardziej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powszechne</a:t>
            </a:r>
            <a:r>
              <a:rPr lang="en-US" dirty="0" smtClean="0">
                <a:latin typeface="Corbel" pitchFamily="34" charset="0"/>
              </a:rPr>
              <a:t> (44% </a:t>
            </a:r>
            <a:r>
              <a:rPr lang="en-US" dirty="0" err="1" smtClean="0">
                <a:latin typeface="Corbel" pitchFamily="34" charset="0"/>
              </a:rPr>
              <a:t>uzytkowników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telefonów</a:t>
            </a:r>
            <a:r>
              <a:rPr lang="en-US" dirty="0" smtClean="0">
                <a:latin typeface="Corbel" pitchFamily="34" charset="0"/>
              </a:rPr>
              <a:t>*), </a:t>
            </a:r>
            <a:r>
              <a:rPr lang="en-US" dirty="0" err="1" smtClean="0">
                <a:latin typeface="Corbel" pitchFamily="34" charset="0"/>
              </a:rPr>
              <a:t>wśród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dzieci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>
                <a:latin typeface="Corbel" pitchFamily="34" charset="0"/>
              </a:rPr>
              <a:t>i</a:t>
            </a:r>
            <a:r>
              <a:rPr lang="en-US" dirty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nastolatków</a:t>
            </a:r>
            <a:r>
              <a:rPr lang="en-US" dirty="0" smtClean="0">
                <a:latin typeface="Corbel" pitchFamily="34" charset="0"/>
              </a:rPr>
              <a:t> (74%) </a:t>
            </a:r>
            <a:r>
              <a:rPr lang="en-US" dirty="0" err="1" smtClean="0">
                <a:latin typeface="Corbel" pitchFamily="34" charset="0"/>
              </a:rPr>
              <a:t>oraz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wśród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młodych</a:t>
            </a:r>
            <a:r>
              <a:rPr lang="en-US" dirty="0" smtClean="0">
                <a:latin typeface="Corbel" pitchFamily="34" charset="0"/>
              </a:rPr>
              <a:t> </a:t>
            </a:r>
            <a:r>
              <a:rPr lang="en-US" dirty="0" err="1" smtClean="0">
                <a:latin typeface="Corbel" pitchFamily="34" charset="0"/>
              </a:rPr>
              <a:t>dorosłych</a:t>
            </a:r>
            <a:r>
              <a:rPr lang="en-US" dirty="0" smtClean="0">
                <a:latin typeface="Corbel" pitchFamily="34" charset="0"/>
              </a:rPr>
              <a:t>(20-29 </a:t>
            </a:r>
            <a:r>
              <a:rPr lang="en-US" dirty="0" err="1" smtClean="0">
                <a:latin typeface="Corbel" pitchFamily="34" charset="0"/>
              </a:rPr>
              <a:t>lat</a:t>
            </a:r>
            <a:r>
              <a:rPr lang="en-US" dirty="0" smtClean="0">
                <a:latin typeface="Corbel" pitchFamily="34" charset="0"/>
              </a:rPr>
              <a:t>- 70%)  </a:t>
            </a:r>
            <a:r>
              <a:rPr lang="en-US" dirty="0" smtClean="0">
                <a:latin typeface="Corbel" pitchFamily="34" charset="0"/>
              </a:rPr>
              <a:t>w </a:t>
            </a:r>
            <a:r>
              <a:rPr lang="en-US" dirty="0" err="1" smtClean="0">
                <a:latin typeface="Corbel" pitchFamily="34" charset="0"/>
              </a:rPr>
              <a:t>Polsce</a:t>
            </a:r>
            <a:r>
              <a:rPr lang="en-US" dirty="0" smtClean="0">
                <a:latin typeface="Corbel" pitchFamily="34" charset="0"/>
              </a:rPr>
              <a:t>.</a:t>
            </a:r>
          </a:p>
          <a:p>
            <a:pPr marL="1587" indent="0" algn="r">
              <a:spcBef>
                <a:spcPts val="638"/>
              </a:spcBef>
              <a:spcAft>
                <a:spcPts val="1425"/>
              </a:spcAft>
              <a:buSzPct val="45000"/>
              <a:buNone/>
            </a:pPr>
            <a:r>
              <a:rPr lang="en-US" sz="1300" dirty="0" smtClean="0">
                <a:latin typeface="Corbel" pitchFamily="34" charset="0"/>
              </a:rPr>
              <a:t>*</a:t>
            </a:r>
            <a:r>
              <a:rPr lang="en-US" sz="1300" dirty="0" err="1" smtClean="0">
                <a:latin typeface="Corbel" pitchFamily="34" charset="0"/>
              </a:rPr>
              <a:t>źródło</a:t>
            </a:r>
            <a:r>
              <a:rPr lang="en-US" sz="1300" dirty="0" smtClean="0">
                <a:latin typeface="Corbel" pitchFamily="34" charset="0"/>
              </a:rPr>
              <a:t>: Marketing </a:t>
            </a:r>
            <a:r>
              <a:rPr lang="en-US" sz="1300" dirty="0" err="1" smtClean="0">
                <a:latin typeface="Corbel" pitchFamily="34" charset="0"/>
              </a:rPr>
              <a:t>mobilny</a:t>
            </a:r>
            <a:r>
              <a:rPr lang="en-US" sz="1300" dirty="0" smtClean="0">
                <a:latin typeface="Corbel" pitchFamily="34" charset="0"/>
              </a:rPr>
              <a:t> w </a:t>
            </a:r>
            <a:r>
              <a:rPr lang="en-US" sz="1300" dirty="0" err="1" smtClean="0">
                <a:latin typeface="Corbel" pitchFamily="34" charset="0"/>
              </a:rPr>
              <a:t>Polsce</a:t>
            </a:r>
            <a:r>
              <a:rPr lang="en-US" sz="1300" dirty="0" smtClean="0">
                <a:latin typeface="Corbel" pitchFamily="34" charset="0"/>
              </a:rPr>
              <a:t> 213/</a:t>
            </a:r>
            <a:r>
              <a:rPr lang="en-US" sz="1300" dirty="0" smtClean="0">
                <a:latin typeface="Corbel" pitchFamily="34" charset="0"/>
              </a:rPr>
              <a:t>2014, </a:t>
            </a:r>
            <a:r>
              <a:rPr lang="en-US" sz="1300" dirty="0" err="1" smtClean="0">
                <a:latin typeface="Corbel" pitchFamily="34" charset="0"/>
              </a:rPr>
              <a:t>dane</a:t>
            </a:r>
            <a:r>
              <a:rPr lang="en-US" sz="1300" dirty="0" smtClean="0">
                <a:latin typeface="Corbel" pitchFamily="34" charset="0"/>
              </a:rPr>
              <a:t> dot. 01. 2014.</a:t>
            </a:r>
            <a:endParaRPr lang="en-US" sz="1300" dirty="0">
              <a:latin typeface="Corbel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2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Jak wprowadzać innowacje? 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>
              <a:hlinkClick r:id="rId2"/>
            </a:endParaRPr>
          </a:p>
          <a:p>
            <a:pPr marL="0" indent="0" algn="ctr">
              <a:buNone/>
            </a:pPr>
            <a:r>
              <a:rPr lang="pl-PL" dirty="0" smtClean="0">
                <a:hlinkClick r:id="rId2"/>
              </a:rPr>
              <a:t>Bycie liderem nie jest najważniejsze….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6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dirty="0" smtClean="0">
                <a:solidFill>
                  <a:srgbClr val="E47187"/>
                </a:solidFill>
              </a:rPr>
              <a:t>Dziękuję za uwagę!</a:t>
            </a:r>
          </a:p>
          <a:p>
            <a:pPr marL="0" indent="0" algn="ctr">
              <a:buNone/>
            </a:pPr>
            <a:endParaRPr lang="pl-PL" dirty="0" smtClean="0">
              <a:solidFill>
                <a:srgbClr val="E47187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E47187"/>
              </a:solidFill>
            </a:endParaRPr>
          </a:p>
          <a:p>
            <a:pPr marL="0" indent="0" algn="ctr">
              <a:buNone/>
            </a:pPr>
            <a:r>
              <a:rPr lang="pl-PL" dirty="0" smtClean="0">
                <a:solidFill>
                  <a:srgbClr val="E47187"/>
                </a:solidFill>
              </a:rPr>
              <a:t>Marcin Kleban @makle1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Tydzień Akademicki, PWSZ Krosno, 24 marca 2014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537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Wyzwania dla kształcenia instytucjonalnego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Wykorzystanie wiedzy dostępnej w przestrzeni otwartej</a:t>
            </a:r>
          </a:p>
          <a:p>
            <a:r>
              <a:rPr lang="pl-PL" dirty="0" smtClean="0"/>
              <a:t>Rozwijanie cyfrowych umiejętności</a:t>
            </a:r>
          </a:p>
          <a:p>
            <a:r>
              <a:rPr lang="pl-PL" dirty="0" smtClean="0"/>
              <a:t>Nauczanie na odległość</a:t>
            </a:r>
          </a:p>
          <a:p>
            <a:r>
              <a:rPr lang="pl-PL" dirty="0"/>
              <a:t>W</a:t>
            </a:r>
            <a:r>
              <a:rPr lang="pl-PL" dirty="0" smtClean="0"/>
              <a:t>spółpraca na odległość</a:t>
            </a:r>
          </a:p>
          <a:p>
            <a:r>
              <a:rPr lang="pl-PL" dirty="0" smtClean="0"/>
              <a:t>Nowe wyzwania w sferze oceniania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9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E47187"/>
                </a:solidFill>
              </a:rPr>
              <a:t>Wykorzystanie wiedzy dostępnej w otwartej przestrzeni sieciowej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Zrzut ekranu 2014-03-17 o 10.30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80" y="2256478"/>
            <a:ext cx="5550676" cy="3297103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8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 smtClean="0">
                <a:solidFill>
                  <a:srgbClr val="E47187"/>
                </a:solidFill>
              </a:rPr>
              <a:t>YouTube</a:t>
            </a:r>
            <a:r>
              <a:rPr lang="pl-PL" dirty="0" smtClean="0">
                <a:solidFill>
                  <a:srgbClr val="E47187"/>
                </a:solidFill>
              </a:rPr>
              <a:t>: </a:t>
            </a:r>
            <a:br>
              <a:rPr lang="pl-PL" dirty="0" smtClean="0">
                <a:solidFill>
                  <a:srgbClr val="E47187"/>
                </a:solidFill>
              </a:rPr>
            </a:br>
            <a:r>
              <a:rPr lang="pl-PL" dirty="0" smtClean="0">
                <a:solidFill>
                  <a:srgbClr val="E47187"/>
                </a:solidFill>
              </a:rPr>
              <a:t>wiedza (prawie) na każdy temat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4" name="Symbol zastępczy zawartości 3" descr="Zrzut ekranu 2014-03-17 o 10.43.43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" b="3786"/>
          <a:stretch>
            <a:fillRect/>
          </a:stretch>
        </p:blipFill>
        <p:spPr>
          <a:xfrm>
            <a:off x="1478103" y="2231918"/>
            <a:ext cx="6362842" cy="3499318"/>
          </a:xfrm>
          <a:effectLst>
            <a:softEdge rad="127000"/>
          </a:effectLst>
        </p:spPr>
      </p:pic>
      <p:sp>
        <p:nvSpPr>
          <p:cNvPr id="3" name="PoleTekstowe 2"/>
          <p:cNvSpPr txBox="1"/>
          <p:nvPr/>
        </p:nvSpPr>
        <p:spPr>
          <a:xfrm>
            <a:off x="6688904" y="6358071"/>
            <a:ext cx="1770126" cy="574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3235678" y="1742330"/>
            <a:ext cx="24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err="1" smtClean="0">
                <a:solidFill>
                  <a:srgbClr val="FFFF00"/>
                </a:solidFill>
              </a:rPr>
              <a:t>Yo</a:t>
            </a:r>
            <a:r>
              <a:rPr lang="pl-PL" dirty="0" smtClean="0">
                <a:solidFill>
                  <a:srgbClr val="FFFF00"/>
                </a:solidFill>
              </a:rPr>
              <a:t>    ma dopiero 9 lat !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7" name="Obraz 6" descr="YT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175" y="1742330"/>
            <a:ext cx="860306" cy="4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4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>
                <a:solidFill>
                  <a:srgbClr val="E47187"/>
                </a:solidFill>
              </a:rPr>
              <a:t>Twitter</a:t>
            </a:r>
            <a:r>
              <a:rPr lang="pl-PL" dirty="0">
                <a:solidFill>
                  <a:srgbClr val="E47187"/>
                </a:solidFill>
              </a:rPr>
              <a:t>: </a:t>
            </a:r>
            <a:r>
              <a:rPr lang="pl-PL" dirty="0" smtClean="0">
                <a:solidFill>
                  <a:srgbClr val="E47187"/>
                </a:solidFill>
              </a:rPr>
              <a:t>społeczności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478892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033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>
                <a:solidFill>
                  <a:srgbClr val="E47187"/>
                </a:solidFill>
              </a:rPr>
              <a:t>Curation</a:t>
            </a:r>
            <a:r>
              <a:rPr lang="pl-PL" dirty="0">
                <a:solidFill>
                  <a:srgbClr val="E47187"/>
                </a:solidFill>
              </a:rPr>
              <a:t>: zachowywanie treści: </a:t>
            </a:r>
            <a:r>
              <a:rPr lang="pl-PL" dirty="0" err="1">
                <a:solidFill>
                  <a:srgbClr val="E47187"/>
                </a:solidFill>
              </a:rPr>
              <a:t>Pininterest</a:t>
            </a:r>
            <a:r>
              <a:rPr lang="pl-PL" dirty="0">
                <a:solidFill>
                  <a:srgbClr val="E47187"/>
                </a:solidFill>
              </a:rPr>
              <a:t>, </a:t>
            </a:r>
            <a:r>
              <a:rPr lang="pl-PL" dirty="0" err="1">
                <a:solidFill>
                  <a:srgbClr val="E47187"/>
                </a:solidFill>
              </a:rPr>
              <a:t>Scoop.it</a:t>
            </a:r>
            <a:endParaRPr lang="pl-PL" dirty="0">
              <a:solidFill>
                <a:srgbClr val="E47187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Tydzień Akademicki, PWSZ Krosno, </a:t>
            </a:r>
          </a:p>
          <a:p>
            <a:r>
              <a:rPr lang="pl-PL" dirty="0" smtClean="0">
                <a:solidFill>
                  <a:srgbClr val="E47187"/>
                </a:solidFill>
              </a:rPr>
              <a:t>24 marca 2014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10" name="Symbol zastępczy zawartości 9" descr="Zrzut ekranu 2014-03-17 o 11.25.09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t="14720" b="13593"/>
          <a:stretch/>
        </p:blipFill>
        <p:spPr>
          <a:xfrm>
            <a:off x="1847272" y="1670242"/>
            <a:ext cx="5761952" cy="4455922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79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E47187"/>
                </a:solidFill>
              </a:rPr>
              <a:t>Blog</a:t>
            </a:r>
            <a:endParaRPr lang="pl-PL" dirty="0">
              <a:solidFill>
                <a:srgbClr val="E47187"/>
              </a:solidFill>
            </a:endParaRPr>
          </a:p>
        </p:txBody>
      </p:sp>
      <p:pic>
        <p:nvPicPr>
          <p:cNvPr id="4" name="Symbol zastępczy zawartości 3" descr="Zrzut ekranu 2014-03-17 o 10.52.07.pn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3" b="25453"/>
          <a:stretch>
            <a:fillRect/>
          </a:stretch>
        </p:blipFill>
        <p:spPr>
          <a:effectLst>
            <a:softEdge rad="127000"/>
          </a:effectLst>
        </p:spPr>
      </p:pic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E47187"/>
                </a:solidFill>
              </a:rPr>
              <a:t>Tydzień Akademicki, PWSZ Krosno, 24 marca 2014</a:t>
            </a:r>
            <a:endParaRPr lang="pl-PL" dirty="0">
              <a:solidFill>
                <a:srgbClr val="E471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3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e 2">
      <a:dk1>
        <a:srgbClr val="081367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244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3656</TotalTime>
  <Words>1073</Words>
  <Application>Microsoft Macintosh PowerPoint</Application>
  <PresentationFormat>Pokaz na ekranie (4:3)</PresentationFormat>
  <Paragraphs>167</Paragraphs>
  <Slides>31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Nowe spojrzenie na edukację: jak technologie komputerowe wpływają na zmiany w kształceniu.  </vt:lpstr>
      <vt:lpstr>Pytania i komentarze? </vt:lpstr>
      <vt:lpstr>Wpływ technologii na kształcenie</vt:lpstr>
      <vt:lpstr>Wyzwania dla kształcenia instytucjonalnego</vt:lpstr>
      <vt:lpstr>Wykorzystanie wiedzy dostępnej w otwartej przestrzeni sieciowej</vt:lpstr>
      <vt:lpstr>YouTube:  wiedza (prawie) na każdy temat</vt:lpstr>
      <vt:lpstr>Twitter: społeczności</vt:lpstr>
      <vt:lpstr>Curation: zachowywanie treści: Pininterest, Scoop.it</vt:lpstr>
      <vt:lpstr>Blog</vt:lpstr>
      <vt:lpstr>MOOCs: otwarte kursy online</vt:lpstr>
      <vt:lpstr>xMOOC: przykłady USA i partnerzy</vt:lpstr>
      <vt:lpstr>MOOCs w Europie</vt:lpstr>
      <vt:lpstr>xMOOC: Polski MOOC</vt:lpstr>
      <vt:lpstr>MOOC: statystyki</vt:lpstr>
      <vt:lpstr>cMOOC: uczenie się w społeczności</vt:lpstr>
      <vt:lpstr>Rozwijanie umiejętności cyfrowych</vt:lpstr>
      <vt:lpstr>Rozumienie</vt:lpstr>
      <vt:lpstr>Tworzenie</vt:lpstr>
      <vt:lpstr>Remiksowanie</vt:lpstr>
      <vt:lpstr>Remiksowanie: memy</vt:lpstr>
      <vt:lpstr>Remiksowanie: memy</vt:lpstr>
      <vt:lpstr>Krytyczne ocenianie</vt:lpstr>
      <vt:lpstr>Nauczanie na odległość i kształcenie mieszane (blended learning)</vt:lpstr>
      <vt:lpstr>Współpraca na odległość</vt:lpstr>
      <vt:lpstr>Nowe wyzwania dla oceniania</vt:lpstr>
      <vt:lpstr>Jak oceniać aktywność w sieci?</vt:lpstr>
      <vt:lpstr>Ocenianie: odznaki</vt:lpstr>
      <vt:lpstr>Szanse dla edukacji</vt:lpstr>
      <vt:lpstr>Podsumowanie</vt:lpstr>
      <vt:lpstr>Jak wprowadzać innowacje? 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Nowe spojrzenie na edukację: jak technologie komputerowe wpływają na zmiany w kształceniu.  </dc:title>
  <dc:creator>Marcin Kleban</dc:creator>
  <cp:lastModifiedBy>Marcin Kleban</cp:lastModifiedBy>
  <cp:revision>60</cp:revision>
  <dcterms:created xsi:type="dcterms:W3CDTF">2014-03-16T21:37:53Z</dcterms:created>
  <dcterms:modified xsi:type="dcterms:W3CDTF">2014-03-23T18:55:46Z</dcterms:modified>
</cp:coreProperties>
</file>