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Franklin Gothic Medium" pitchFamily="34" charset="0"/>
      <p:regular r:id="rId14"/>
      <p:italic r:id="rId15"/>
    </p:embeddedFont>
    <p:embeddedFont>
      <p:font typeface="Segoe UI" pitchFamily="34" charset="0"/>
      <p:regular r:id="rId16"/>
      <p:bold r:id="rId17"/>
      <p:italic r:id="rId18"/>
      <p:boldItalic r:id="rId19"/>
    </p:embeddedFont>
    <p:embeddedFont>
      <p:font typeface="Franklin Gothic Book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Perpetua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50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980729"/>
            <a:ext cx="4536504" cy="367240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INTERNATIONAL CONFERENCE ON COMMUNICATION STYLES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KROSNO STATE COLLEGE </a:t>
            </a:r>
            <a:br>
              <a:rPr lang="en-US" sz="2400" dirty="0" smtClean="0"/>
            </a:br>
            <a:r>
              <a:rPr lang="en-US" sz="2400" dirty="0" smtClean="0"/>
              <a:t> POLAND , 14-16 OCTOBER 2013 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301208"/>
            <a:ext cx="5239072" cy="1224136"/>
          </a:xfrm>
        </p:spPr>
        <p:txBody>
          <a:bodyPr/>
          <a:lstStyle/>
          <a:p>
            <a:r>
              <a:rPr lang="fr-FR" b="1" dirty="0" smtClean="0"/>
              <a:t>Conclusion of the </a:t>
            </a:r>
            <a:r>
              <a:rPr lang="fr-FR" b="1" dirty="0" err="1" smtClean="0"/>
              <a:t>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 is</a:t>
            </a:r>
          </a:p>
          <a:p>
            <a:pPr lvl="1"/>
            <a:r>
              <a:rPr lang="en-US" dirty="0" smtClean="0"/>
              <a:t>a way of doing something</a:t>
            </a:r>
          </a:p>
          <a:p>
            <a:pPr lvl="1"/>
            <a:r>
              <a:rPr lang="en-US" dirty="0" smtClean="0"/>
              <a:t>an assemblage of design choices</a:t>
            </a:r>
          </a:p>
          <a:p>
            <a:endParaRPr lang="en-US" dirty="0" smtClean="0"/>
          </a:p>
          <a:p>
            <a:r>
              <a:rPr lang="en-US" dirty="0" smtClean="0"/>
              <a:t>A style marks out or indexes a social difference.</a:t>
            </a:r>
          </a:p>
          <a:p>
            <a:r>
              <a:rPr lang="en-US" dirty="0" smtClean="0"/>
              <a:t>Part of our social competence is being able to understand these indexical links.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err="1" smtClean="0"/>
              <a:t>Coupland</a:t>
            </a:r>
            <a:r>
              <a:rPr lang="en-US" dirty="0" smtClean="0"/>
              <a:t>, N. 2007. </a:t>
            </a:r>
            <a:r>
              <a:rPr lang="en-US" i="1" dirty="0" smtClean="0"/>
              <a:t>Style. Language Variation and Identity</a:t>
            </a:r>
            <a:r>
              <a:rPr lang="en-US" dirty="0" smtClean="0"/>
              <a:t>. Cambridge: Cambridge University Press, p. 1]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What is style?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discourse</a:t>
            </a:r>
          </a:p>
          <a:p>
            <a:r>
              <a:rPr lang="en-US" dirty="0" smtClean="0"/>
              <a:t>Business/corporate communication</a:t>
            </a:r>
          </a:p>
          <a:p>
            <a:r>
              <a:rPr lang="en-US" dirty="0" smtClean="0"/>
              <a:t>Scientific discourse</a:t>
            </a:r>
          </a:p>
          <a:p>
            <a:r>
              <a:rPr lang="en-US" dirty="0" smtClean="0"/>
              <a:t>Cultural institutions (e.g. museums, dance)</a:t>
            </a:r>
          </a:p>
          <a:p>
            <a:r>
              <a:rPr lang="en-US" dirty="0" smtClean="0"/>
              <a:t>Education and classroom discourse (as part of students’ critical cultural awareness)</a:t>
            </a:r>
          </a:p>
          <a:p>
            <a:r>
              <a:rPr lang="en-US" dirty="0" smtClean="0"/>
              <a:t>Online social networks</a:t>
            </a:r>
          </a:p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20552"/>
          </a:xfrm>
        </p:spPr>
        <p:txBody>
          <a:bodyPr/>
          <a:lstStyle/>
          <a:p>
            <a:r>
              <a:rPr lang="en-US" dirty="0" smtClean="0"/>
              <a:t>Style has been investigated in a variety of contexts…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38200" y="1484785"/>
            <a:ext cx="8305800" cy="4839816"/>
          </a:xfrm>
        </p:spPr>
        <p:txBody>
          <a:bodyPr/>
          <a:lstStyle/>
          <a:p>
            <a:r>
              <a:rPr lang="en-US" dirty="0" smtClean="0"/>
              <a:t>Media genres </a:t>
            </a:r>
          </a:p>
          <a:p>
            <a:pPr lvl="1"/>
            <a:r>
              <a:rPr lang="en-US" dirty="0" smtClean="0"/>
              <a:t>TV series</a:t>
            </a:r>
          </a:p>
          <a:p>
            <a:pPr lvl="1"/>
            <a:r>
              <a:rPr lang="en-US" dirty="0" smtClean="0"/>
              <a:t>Cartoons</a:t>
            </a:r>
          </a:p>
          <a:p>
            <a:pPr lvl="1"/>
            <a:r>
              <a:rPr lang="en-US" dirty="0" smtClean="0"/>
              <a:t>News reports</a:t>
            </a:r>
          </a:p>
          <a:p>
            <a:pPr lvl="1"/>
            <a:r>
              <a:rPr lang="en-US" dirty="0" smtClean="0"/>
              <a:t>Lifestyle magazines</a:t>
            </a:r>
          </a:p>
          <a:p>
            <a:pPr lvl="1"/>
            <a:r>
              <a:rPr lang="en-US" dirty="0" smtClean="0"/>
              <a:t>Advertisements</a:t>
            </a:r>
          </a:p>
          <a:p>
            <a:pPr lvl="1"/>
            <a:r>
              <a:rPr lang="en-US" dirty="0" smtClean="0"/>
              <a:t>Online memorials to pets</a:t>
            </a:r>
          </a:p>
          <a:p>
            <a:r>
              <a:rPr lang="en-US" dirty="0" smtClean="0"/>
              <a:t>Novels</a:t>
            </a:r>
          </a:p>
          <a:p>
            <a:r>
              <a:rPr lang="en-US" dirty="0" smtClean="0"/>
              <a:t>Political speeches</a:t>
            </a:r>
          </a:p>
          <a:p>
            <a:r>
              <a:rPr lang="en-US" dirty="0" smtClean="0"/>
              <a:t>Letters of application</a:t>
            </a:r>
          </a:p>
          <a:p>
            <a:r>
              <a:rPr lang="en-US" dirty="0" smtClean="0"/>
              <a:t>Narratives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different genres…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38200" y="1268761"/>
            <a:ext cx="8305800" cy="5055840"/>
          </a:xfrm>
        </p:spPr>
        <p:txBody>
          <a:bodyPr>
            <a:normAutofit/>
          </a:bodyPr>
          <a:lstStyle/>
          <a:p>
            <a:r>
              <a:rPr lang="en-US" dirty="0" smtClean="0"/>
              <a:t>Rhetorical and persuasion strategies</a:t>
            </a:r>
          </a:p>
          <a:p>
            <a:r>
              <a:rPr lang="en-US" dirty="0" smtClean="0"/>
              <a:t>Speech acts </a:t>
            </a:r>
          </a:p>
          <a:p>
            <a:pPr lvl="1"/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Accusations</a:t>
            </a:r>
          </a:p>
          <a:p>
            <a:pPr lvl="1"/>
            <a:r>
              <a:rPr lang="en-US" dirty="0" smtClean="0"/>
              <a:t>Condemnations</a:t>
            </a:r>
          </a:p>
          <a:p>
            <a:pPr lvl="1"/>
            <a:r>
              <a:rPr lang="en-US" dirty="0" smtClean="0"/>
              <a:t>Insults</a:t>
            </a:r>
          </a:p>
          <a:p>
            <a:r>
              <a:rPr lang="en-US" dirty="0" smtClean="0"/>
              <a:t>Discourse markers</a:t>
            </a:r>
          </a:p>
          <a:p>
            <a:r>
              <a:rPr lang="en-US" dirty="0" smtClean="0"/>
              <a:t>‘Abstract </a:t>
            </a:r>
            <a:r>
              <a:rPr lang="en-US" dirty="0" err="1" smtClean="0"/>
              <a:t>rhetor</a:t>
            </a:r>
            <a:r>
              <a:rPr lang="en-US" dirty="0" smtClean="0"/>
              <a:t>’ nouns</a:t>
            </a:r>
          </a:p>
          <a:p>
            <a:r>
              <a:rPr lang="en-US" dirty="0" smtClean="0"/>
              <a:t>Metaphors</a:t>
            </a:r>
          </a:p>
          <a:p>
            <a:r>
              <a:rPr lang="en-US" dirty="0" smtClean="0"/>
              <a:t>Loanwords and calques</a:t>
            </a:r>
          </a:p>
          <a:p>
            <a:r>
              <a:rPr lang="en-US" dirty="0" smtClean="0"/>
              <a:t>Spelling conventions</a:t>
            </a:r>
          </a:p>
          <a:p>
            <a:r>
              <a:rPr lang="en-US" dirty="0" smtClean="0"/>
              <a:t>Ceremonial wishes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09600" y="188640"/>
            <a:ext cx="8229600" cy="864096"/>
          </a:xfrm>
        </p:spPr>
        <p:txBody>
          <a:bodyPr/>
          <a:lstStyle/>
          <a:p>
            <a:r>
              <a:rPr lang="en-US" dirty="0" smtClean="0"/>
              <a:t>And by focusing on specific stylistic features…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Ethnic/cultural characteristics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Professional roles</a:t>
            </a:r>
          </a:p>
          <a:p>
            <a:r>
              <a:rPr lang="en-US" dirty="0" smtClean="0"/>
              <a:t>Language contact and inequality</a:t>
            </a:r>
          </a:p>
          <a:p>
            <a:r>
              <a:rPr lang="en-US" dirty="0" smtClean="0"/>
              <a:t>Public vs. private contexts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They are also important in </a:t>
            </a:r>
            <a:r>
              <a:rPr lang="en-US" b="1" dirty="0" smtClean="0">
                <a:solidFill>
                  <a:srgbClr val="C00000"/>
                </a:solidFill>
              </a:rPr>
              <a:t>translation</a:t>
            </a:r>
            <a:r>
              <a:rPr lang="en-US" dirty="0" smtClean="0">
                <a:solidFill>
                  <a:srgbClr val="C00000"/>
                </a:solidFill>
              </a:rPr>
              <a:t> processes.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264568"/>
          </a:xfrm>
        </p:spPr>
        <p:txBody>
          <a:bodyPr/>
          <a:lstStyle/>
          <a:p>
            <a:r>
              <a:rPr lang="en-US" dirty="0" smtClean="0"/>
              <a:t>Stylistic choices are influenced by (and indicative of)…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Two other topics </a:t>
            </a:r>
            <a:r>
              <a:rPr lang="en-US" sz="3200" b="1" smtClean="0"/>
              <a:t>have been discussed 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in relation to style…</a:t>
            </a:r>
          </a:p>
          <a:p>
            <a:pPr>
              <a:buNone/>
            </a:pP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Stereotypes</a:t>
            </a:r>
          </a:p>
          <a:p>
            <a:pPr>
              <a:buNone/>
            </a:pPr>
            <a:endParaRPr lang="el-GR" sz="3200" b="1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scholarly communication</a:t>
            </a:r>
          </a:p>
          <a:p>
            <a:r>
              <a:rPr lang="en-US" dirty="0" smtClean="0"/>
              <a:t>In folklore</a:t>
            </a:r>
          </a:p>
          <a:p>
            <a:r>
              <a:rPr lang="en-US" dirty="0" smtClean="0"/>
              <a:t>In sitcoms</a:t>
            </a:r>
          </a:p>
          <a:p>
            <a:r>
              <a:rPr lang="en-US" dirty="0" smtClean="0"/>
              <a:t>In newspapers</a:t>
            </a:r>
          </a:p>
          <a:p>
            <a:endParaRPr lang="en-US" dirty="0" smtClean="0"/>
          </a:p>
          <a:p>
            <a:r>
              <a:rPr lang="en-US" dirty="0" smtClean="0"/>
              <a:t>As a means of identity construction</a:t>
            </a:r>
          </a:p>
          <a:p>
            <a:r>
              <a:rPr lang="en-US" dirty="0" smtClean="0"/>
              <a:t>As a source of miscommunication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264568"/>
          </a:xfrm>
        </p:spPr>
        <p:txBody>
          <a:bodyPr/>
          <a:lstStyle/>
          <a:p>
            <a:r>
              <a:rPr lang="en-US" dirty="0" smtClean="0"/>
              <a:t>Humor </a:t>
            </a:r>
            <a:r>
              <a:rPr lang="en-US" dirty="0" smtClean="0"/>
              <a:t>appears </a:t>
            </a:r>
            <a:r>
              <a:rPr lang="en-US" dirty="0" smtClean="0"/>
              <a:t>to be a significant</a:t>
            </a:r>
            <a:br>
              <a:rPr lang="en-US" dirty="0" smtClean="0"/>
            </a:br>
            <a:r>
              <a:rPr lang="en-US" dirty="0" smtClean="0"/>
              <a:t>stylistic resource…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communication</a:t>
            </a:r>
          </a:p>
          <a:p>
            <a:r>
              <a:rPr lang="en-US" dirty="0" smtClean="0"/>
              <a:t>Popular culture (e.g. sitcoms</a:t>
            </a:r>
            <a:r>
              <a:rPr lang="en-US" smtClean="0"/>
              <a:t>, entertainment programs)</a:t>
            </a:r>
            <a:endParaRPr lang="en-US" dirty="0" smtClean="0"/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Proverbs</a:t>
            </a:r>
          </a:p>
          <a:p>
            <a:r>
              <a:rPr lang="en-US" dirty="0" smtClean="0"/>
              <a:t>Students’ written essays</a:t>
            </a:r>
          </a:p>
          <a:p>
            <a:r>
              <a:rPr lang="en-US" dirty="0" smtClean="0"/>
              <a:t>Political discourse on multiculturalism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92560"/>
          </a:xfrm>
        </p:spPr>
        <p:txBody>
          <a:bodyPr/>
          <a:lstStyle/>
          <a:p>
            <a:r>
              <a:rPr lang="en-US" dirty="0" smtClean="0"/>
              <a:t>Stereotypes are circulated via stylistic choices and humor in…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8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TS101857283</Template>
  <TotalTime>62</TotalTime>
  <Words>281</Words>
  <Application>Microsoft Office PowerPoint</Application>
  <PresentationFormat>Προβολή στην οθόνη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Franklin Gothic Medium</vt:lpstr>
      <vt:lpstr>Segoe UI</vt:lpstr>
      <vt:lpstr>Franklin Gothic Book</vt:lpstr>
      <vt:lpstr>Calibri</vt:lpstr>
      <vt:lpstr>Perpetua</vt:lpstr>
      <vt:lpstr>TS101857283</vt:lpstr>
      <vt:lpstr> INTERNATIONAL CONFERENCE ON COMMUNICATION STYLES    KROSNO STATE COLLEGE   POLAND , 14-16 OCTOBER 2013  </vt:lpstr>
      <vt:lpstr> What is style?</vt:lpstr>
      <vt:lpstr>Style has been investigated in a variety of contexts…</vt:lpstr>
      <vt:lpstr>Across different genres…</vt:lpstr>
      <vt:lpstr>And by focusing on specific stylistic features…</vt:lpstr>
      <vt:lpstr>Stylistic choices are influenced by (and indicative of)…</vt:lpstr>
      <vt:lpstr>Διαφάνεια 7</vt:lpstr>
      <vt:lpstr>Humor appears to be a significant stylistic resource…</vt:lpstr>
      <vt:lpstr>Stereotypes are circulated via stylistic choices and humor in…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ΒΤ</dc:creator>
  <cp:lastModifiedBy>ΒΤ</cp:lastModifiedBy>
  <cp:revision>13</cp:revision>
  <dcterms:created xsi:type="dcterms:W3CDTF">2013-09-06T16:40:40Z</dcterms:created>
  <dcterms:modified xsi:type="dcterms:W3CDTF">2013-10-05T08:47:08Z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